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10287000" cx="18288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VT323"/>
      <p:regular r:id="rId26"/>
    </p:embeddedFont>
    <p:embeddedFont>
      <p:font typeface="Dela Gothic On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F1E6BC7-C7B7-4EA6-A754-E3FF0DDB7AB3}">
  <a:tblStyle styleId="{9F1E6BC7-C7B7-4EA6-A754-E3FF0DDB7A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VT323-regular.fntdata"/><Relationship Id="rId25" Type="http://schemas.openxmlformats.org/officeDocument/2006/relationships/font" Target="fonts/Montserrat-boldItalic.fntdata"/><Relationship Id="rId27" Type="http://schemas.openxmlformats.org/officeDocument/2006/relationships/font" Target="fonts/DelaGothicO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2.png>
</file>

<file path=ppt/media/image23.png>
</file>

<file path=ppt/media/image25.png>
</file>

<file path=ppt/media/image27.png>
</file>

<file path=ppt/media/image28.png>
</file>

<file path=ppt/media/image3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REID</a:t>
            </a:r>
            <a:endParaRPr b="1"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4b94eea4b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TONY</a:t>
            </a:r>
            <a:endParaRPr b="1"/>
          </a:p>
        </p:txBody>
      </p:sp>
      <p:sp>
        <p:nvSpPr>
          <p:cNvPr id="211" name="Google Shape;211;g34b94eea4b4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4cdea6971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25" name="Google Shape;225;g34cdea69713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0cb24595e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JOSE</a:t>
            </a:r>
            <a:endParaRPr b="1"/>
          </a:p>
        </p:txBody>
      </p:sp>
      <p:sp>
        <p:nvSpPr>
          <p:cNvPr id="239" name="Google Shape;239;g350cb24595e_1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4b2cb6d0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JOSE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This slide shows the most important words the model uses to decide if a review is positive or negative.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On the </a:t>
            </a:r>
            <a:r>
              <a:rPr b="1" lang="en-US">
                <a:solidFill>
                  <a:schemeClr val="dk1"/>
                </a:solidFill>
              </a:rPr>
              <a:t>left</a:t>
            </a:r>
            <a:r>
              <a:rPr lang="en-US">
                <a:solidFill>
                  <a:schemeClr val="dk1"/>
                </a:solidFill>
              </a:rPr>
              <a:t>, we see words that are strongly linked to </a:t>
            </a:r>
            <a:r>
              <a:rPr b="1" lang="en-US">
                <a:solidFill>
                  <a:schemeClr val="dk1"/>
                </a:solidFill>
              </a:rPr>
              <a:t>positive</a:t>
            </a:r>
            <a:r>
              <a:rPr lang="en-US">
                <a:solidFill>
                  <a:schemeClr val="dk1"/>
                </a:solidFill>
              </a:rPr>
              <a:t> reviews, like </a:t>
            </a:r>
            <a:r>
              <a:rPr i="1" lang="en-US">
                <a:solidFill>
                  <a:schemeClr val="dk1"/>
                </a:solidFill>
              </a:rPr>
              <a:t>great</a:t>
            </a:r>
            <a:r>
              <a:rPr lang="en-US">
                <a:solidFill>
                  <a:schemeClr val="dk1"/>
                </a:solidFill>
              </a:rPr>
              <a:t>, </a:t>
            </a:r>
            <a:r>
              <a:rPr i="1" lang="en-US">
                <a:solidFill>
                  <a:schemeClr val="dk1"/>
                </a:solidFill>
              </a:rPr>
              <a:t>love</a:t>
            </a:r>
            <a:r>
              <a:rPr lang="en-US">
                <a:solidFill>
                  <a:schemeClr val="dk1"/>
                </a:solidFill>
              </a:rPr>
              <a:t>, and </a:t>
            </a:r>
            <a:r>
              <a:rPr i="1" lang="en-US">
                <a:solidFill>
                  <a:schemeClr val="dk1"/>
                </a:solidFill>
              </a:rPr>
              <a:t>awesome</a:t>
            </a:r>
            <a:r>
              <a:rPr lang="en-US">
                <a:solidFill>
                  <a:schemeClr val="dk1"/>
                </a:solidFill>
              </a:rPr>
              <a:t>.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On the </a:t>
            </a:r>
            <a:r>
              <a:rPr b="1" lang="en-US">
                <a:solidFill>
                  <a:schemeClr val="dk1"/>
                </a:solidFill>
              </a:rPr>
              <a:t>right</a:t>
            </a:r>
            <a:r>
              <a:rPr lang="en-US">
                <a:solidFill>
                  <a:schemeClr val="dk1"/>
                </a:solidFill>
              </a:rPr>
              <a:t>, we see words often found in </a:t>
            </a:r>
            <a:r>
              <a:rPr b="1" lang="en-US">
                <a:solidFill>
                  <a:schemeClr val="dk1"/>
                </a:solidFill>
              </a:rPr>
              <a:t>negative</a:t>
            </a:r>
            <a:r>
              <a:rPr lang="en-US">
                <a:solidFill>
                  <a:schemeClr val="dk1"/>
                </a:solidFill>
              </a:rPr>
              <a:t> reviews, like </a:t>
            </a:r>
            <a:r>
              <a:rPr i="1" lang="en-US">
                <a:solidFill>
                  <a:schemeClr val="dk1"/>
                </a:solidFill>
              </a:rPr>
              <a:t>bland</a:t>
            </a:r>
            <a:r>
              <a:rPr lang="en-US">
                <a:solidFill>
                  <a:schemeClr val="dk1"/>
                </a:solidFill>
              </a:rPr>
              <a:t>, </a:t>
            </a:r>
            <a:r>
              <a:rPr i="1" lang="en-US">
                <a:solidFill>
                  <a:schemeClr val="dk1"/>
                </a:solidFill>
              </a:rPr>
              <a:t>rude</a:t>
            </a:r>
            <a:r>
              <a:rPr lang="en-US">
                <a:solidFill>
                  <a:schemeClr val="dk1"/>
                </a:solidFill>
              </a:rPr>
              <a:t>, and </a:t>
            </a:r>
            <a:r>
              <a:rPr i="1" lang="en-US">
                <a:solidFill>
                  <a:schemeClr val="dk1"/>
                </a:solidFill>
              </a:rPr>
              <a:t>horrible</a:t>
            </a:r>
            <a:r>
              <a:rPr lang="en-US">
                <a:solidFill>
                  <a:schemeClr val="dk1"/>
                </a:solidFill>
              </a:rPr>
              <a:t>.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These keywords help the model figure out the overall sentiment of a review. So when it sees words like "GREAT" or "BLAND," it uses that as a clue to make a decision.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53" name="Google Shape;253;g34b2cb6d04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4cdea6971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TONY</a:t>
            </a:r>
            <a:endParaRPr b="1"/>
          </a:p>
        </p:txBody>
      </p:sp>
      <p:sp>
        <p:nvSpPr>
          <p:cNvPr id="270" name="Google Shape;270;g34cdea69713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REID</a:t>
            </a:r>
            <a:endParaRPr b="1"/>
          </a:p>
        </p:txBody>
      </p:sp>
      <p:sp>
        <p:nvSpPr>
          <p:cNvPr id="285" name="Google Shape;285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REID</a:t>
            </a:r>
            <a:endParaRPr b="1"/>
          </a:p>
        </p:txBody>
      </p:sp>
      <p:sp>
        <p:nvSpPr>
          <p:cNvPr id="298" name="Google Shape;298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REID</a:t>
            </a:r>
            <a:endParaRPr b="1"/>
          </a:p>
        </p:txBody>
      </p:sp>
      <p:sp>
        <p:nvSpPr>
          <p:cNvPr id="86" name="Google Shape;8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MILO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MILO</a:t>
            </a:r>
            <a:endParaRPr b="1"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0cb24595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MILO</a:t>
            </a:r>
            <a:endParaRPr b="1"/>
          </a:p>
        </p:txBody>
      </p:sp>
      <p:sp>
        <p:nvSpPr>
          <p:cNvPr id="137" name="Google Shape;137;g350cb24595e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JOSE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48" name="Google Shape;14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MILO</a:t>
            </a:r>
            <a:endParaRPr b="1"/>
          </a:p>
        </p:txBody>
      </p:sp>
      <p:sp>
        <p:nvSpPr>
          <p:cNvPr id="169" name="Google Shape;16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0cb24595e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TONY</a:t>
            </a:r>
            <a:endParaRPr b="1"/>
          </a:p>
        </p:txBody>
      </p:sp>
      <p:sp>
        <p:nvSpPr>
          <p:cNvPr id="183" name="Google Shape;183;g350cb24595e_1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TONY</a:t>
            </a:r>
            <a:endParaRPr b="1"/>
          </a:p>
        </p:txBody>
      </p:sp>
      <p:sp>
        <p:nvSpPr>
          <p:cNvPr id="197" name="Google Shape;1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7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5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 Privacy Training Presentation" type="blank">
  <p:cSld name="BLANK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ctrTitle"/>
          </p:nvPr>
        </p:nvSpPr>
        <p:spPr>
          <a:xfrm>
            <a:off x="973875" y="659500"/>
            <a:ext cx="162570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5486450" y="2390175"/>
            <a:ext cx="67707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" name="Google Shape;12;p3"/>
          <p:cNvSpPr/>
          <p:nvPr/>
        </p:nvSpPr>
        <p:spPr>
          <a:xfrm>
            <a:off x="-3273550" y="2542583"/>
            <a:ext cx="8572500" cy="8239125"/>
          </a:xfrm>
          <a:custGeom>
            <a:rect b="b" l="l" r="r" t="t"/>
            <a:pathLst>
              <a:path extrusionOk="0" h="8239125" w="8572500">
                <a:moveTo>
                  <a:pt x="0" y="0"/>
                </a:moveTo>
                <a:lnTo>
                  <a:pt x="8572500" y="0"/>
                </a:lnTo>
                <a:lnTo>
                  <a:pt x="8572500" y="8239125"/>
                </a:lnTo>
                <a:lnTo>
                  <a:pt x="0" y="8239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-109" t="0"/>
            </a:stretch>
          </a:blipFill>
          <a:ln>
            <a:noFill/>
          </a:ln>
        </p:spPr>
      </p:sp>
      <p:sp>
        <p:nvSpPr>
          <p:cNvPr id="13" name="Google Shape;13;p3"/>
          <p:cNvSpPr/>
          <p:nvPr/>
        </p:nvSpPr>
        <p:spPr>
          <a:xfrm>
            <a:off x="12069880" y="4865740"/>
            <a:ext cx="10767347" cy="6446949"/>
          </a:xfrm>
          <a:custGeom>
            <a:rect b="b" l="l" r="r" t="t"/>
            <a:pathLst>
              <a:path extrusionOk="0" h="6446949" w="10767347">
                <a:moveTo>
                  <a:pt x="0" y="0"/>
                </a:moveTo>
                <a:lnTo>
                  <a:pt x="10767347" y="0"/>
                </a:lnTo>
                <a:lnTo>
                  <a:pt x="10767347" y="6446949"/>
                </a:lnTo>
                <a:lnTo>
                  <a:pt x="0" y="64469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566134" y="5025929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1"/>
                </a:lnTo>
                <a:lnTo>
                  <a:pt x="0" y="12224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12510895" y="7710737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1"/>
                </a:lnTo>
                <a:lnTo>
                  <a:pt x="0" y="12224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136276" y="5637130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2"/>
                </a:lnTo>
                <a:lnTo>
                  <a:pt x="0" y="936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" name="Google Shape;17;p3"/>
          <p:cNvSpPr/>
          <p:nvPr/>
        </p:nvSpPr>
        <p:spPr>
          <a:xfrm>
            <a:off x="13213304" y="832193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1" y="0"/>
                </a:lnTo>
                <a:lnTo>
                  <a:pt x="5786511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1374800" y="787750"/>
            <a:ext cx="166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1258725" y="25612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11160104" y="2792569"/>
            <a:ext cx="9845270" cy="12703574"/>
          </a:xfrm>
          <a:custGeom>
            <a:rect b="b" l="l" r="r" t="t"/>
            <a:pathLst>
              <a:path extrusionOk="0" h="12703574" w="9845270">
                <a:moveTo>
                  <a:pt x="0" y="0"/>
                </a:moveTo>
                <a:lnTo>
                  <a:pt x="9845270" y="0"/>
                </a:lnTo>
                <a:lnTo>
                  <a:pt x="9845270" y="12703574"/>
                </a:lnTo>
                <a:lnTo>
                  <a:pt x="0" y="127035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13854144" y="3598338"/>
            <a:ext cx="7315200" cy="1545336"/>
          </a:xfrm>
          <a:custGeom>
            <a:rect b="b" l="l" r="r" t="t"/>
            <a:pathLst>
              <a:path extrusionOk="0" h="1545336" w="7315200">
                <a:moveTo>
                  <a:pt x="0" y="0"/>
                </a:moveTo>
                <a:lnTo>
                  <a:pt x="7315200" y="0"/>
                </a:lnTo>
                <a:lnTo>
                  <a:pt x="7315200" y="1545336"/>
                </a:lnTo>
                <a:lnTo>
                  <a:pt x="0" y="15453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" name="Google Shape;23;p4"/>
          <p:cNvSpPr/>
          <p:nvPr/>
        </p:nvSpPr>
        <p:spPr>
          <a:xfrm>
            <a:off x="12349259" y="4587998"/>
            <a:ext cx="4713606" cy="762747"/>
          </a:xfrm>
          <a:custGeom>
            <a:rect b="b" l="l" r="r" t="t"/>
            <a:pathLst>
              <a:path extrusionOk="0" h="762747" w="4713606">
                <a:moveTo>
                  <a:pt x="0" y="0"/>
                </a:moveTo>
                <a:lnTo>
                  <a:pt x="4713606" y="0"/>
                </a:lnTo>
                <a:lnTo>
                  <a:pt x="4713606" y="762747"/>
                </a:lnTo>
                <a:lnTo>
                  <a:pt x="0" y="7627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-1939849" y="8802155"/>
            <a:ext cx="5637751" cy="912291"/>
          </a:xfrm>
          <a:custGeom>
            <a:rect b="b" l="l" r="r" t="t"/>
            <a:pathLst>
              <a:path extrusionOk="0" h="912291" w="5637751">
                <a:moveTo>
                  <a:pt x="0" y="0"/>
                </a:moveTo>
                <a:lnTo>
                  <a:pt x="5637751" y="0"/>
                </a:lnTo>
                <a:lnTo>
                  <a:pt x="5637751" y="912290"/>
                </a:lnTo>
                <a:lnTo>
                  <a:pt x="0" y="912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383237" y="777425"/>
            <a:ext cx="156435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307013" y="4708438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" name="Google Shape;28;p5"/>
          <p:cNvSpPr/>
          <p:nvPr/>
        </p:nvSpPr>
        <p:spPr>
          <a:xfrm rot="2839866">
            <a:off x="10450855" y="3052361"/>
            <a:ext cx="10008307" cy="12927861"/>
          </a:xfrm>
          <a:custGeom>
            <a:rect b="b" l="l" r="r" t="t"/>
            <a:pathLst>
              <a:path extrusionOk="0" h="12932833" w="10012156">
                <a:moveTo>
                  <a:pt x="0" y="0"/>
                </a:moveTo>
                <a:lnTo>
                  <a:pt x="10012156" y="0"/>
                </a:lnTo>
                <a:lnTo>
                  <a:pt x="10012156" y="12932833"/>
                </a:lnTo>
                <a:lnTo>
                  <a:pt x="0" y="129328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-279" r="-549" t="-729"/>
            </a:stretch>
          </a:blipFill>
          <a:ln>
            <a:noFill/>
          </a:ln>
        </p:spPr>
      </p:sp>
      <p:sp>
        <p:nvSpPr>
          <p:cNvPr id="29" name="Google Shape;29;p5"/>
          <p:cNvSpPr/>
          <p:nvPr/>
        </p:nvSpPr>
        <p:spPr>
          <a:xfrm>
            <a:off x="13234713" y="6595748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13163206" y="826296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4507375" y="2161833"/>
            <a:ext cx="8572500" cy="8239125"/>
          </a:xfrm>
          <a:custGeom>
            <a:rect b="b" l="l" r="r" t="t"/>
            <a:pathLst>
              <a:path extrusionOk="0" h="8239125" w="8572500">
                <a:moveTo>
                  <a:pt x="0" y="0"/>
                </a:moveTo>
                <a:lnTo>
                  <a:pt x="8572500" y="0"/>
                </a:lnTo>
                <a:lnTo>
                  <a:pt x="8572500" y="8239125"/>
                </a:lnTo>
                <a:lnTo>
                  <a:pt x="0" y="8239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-109" t="0"/>
            </a:stretch>
          </a:blipFill>
          <a:ln>
            <a:noFill/>
          </a:ln>
        </p:spPr>
      </p:sp>
      <p:sp>
        <p:nvSpPr>
          <p:cNvPr id="33" name="Google Shape;33;p6"/>
          <p:cNvSpPr/>
          <p:nvPr/>
        </p:nvSpPr>
        <p:spPr>
          <a:xfrm>
            <a:off x="12069880" y="6035440"/>
            <a:ext cx="10767347" cy="6446949"/>
          </a:xfrm>
          <a:custGeom>
            <a:rect b="b" l="l" r="r" t="t"/>
            <a:pathLst>
              <a:path extrusionOk="0" h="6446949" w="10767347">
                <a:moveTo>
                  <a:pt x="0" y="0"/>
                </a:moveTo>
                <a:lnTo>
                  <a:pt x="10767347" y="0"/>
                </a:lnTo>
                <a:lnTo>
                  <a:pt x="10767347" y="6446949"/>
                </a:lnTo>
                <a:lnTo>
                  <a:pt x="0" y="64469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" name="Google Shape;34;p6"/>
          <p:cNvSpPr/>
          <p:nvPr/>
        </p:nvSpPr>
        <p:spPr>
          <a:xfrm>
            <a:off x="-1623684" y="8016329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1"/>
                </a:lnTo>
                <a:lnTo>
                  <a:pt x="0" y="12224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" name="Google Shape;35;p6"/>
          <p:cNvSpPr/>
          <p:nvPr/>
        </p:nvSpPr>
        <p:spPr>
          <a:xfrm>
            <a:off x="12510895" y="7710737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1"/>
                </a:lnTo>
                <a:lnTo>
                  <a:pt x="0" y="12224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" name="Google Shape;36;p6"/>
          <p:cNvSpPr/>
          <p:nvPr/>
        </p:nvSpPr>
        <p:spPr>
          <a:xfrm>
            <a:off x="-921274" y="8627530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2"/>
                </a:lnTo>
                <a:lnTo>
                  <a:pt x="0" y="936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13213304" y="832193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1" y="0"/>
                </a:lnTo>
                <a:lnTo>
                  <a:pt x="5786511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795450" y="810900"/>
            <a:ext cx="16760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835625" y="2668075"/>
            <a:ext cx="5210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810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810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indent="-3810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indent="-3810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indent="-3810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9198825" y="2668075"/>
            <a:ext cx="59172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810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810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indent="-3810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indent="-3810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indent="-3810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-4215611" y="3754260"/>
            <a:ext cx="11139898" cy="8229600"/>
          </a:xfrm>
          <a:custGeom>
            <a:rect b="b" l="l" r="r" t="t"/>
            <a:pathLst>
              <a:path extrusionOk="0" h="8229600" w="11139898">
                <a:moveTo>
                  <a:pt x="0" y="0"/>
                </a:moveTo>
                <a:lnTo>
                  <a:pt x="11139898" y="0"/>
                </a:lnTo>
                <a:lnTo>
                  <a:pt x="111398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" name="Google Shape;43;p7"/>
          <p:cNvSpPr/>
          <p:nvPr/>
        </p:nvSpPr>
        <p:spPr>
          <a:xfrm rot="-842175">
            <a:off x="13752995" y="-3701347"/>
            <a:ext cx="9200334" cy="10239284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8"/>
                </a:lnTo>
                <a:lnTo>
                  <a:pt x="0" y="102407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79" l="0" r="0" t="-479"/>
            </a:stretch>
          </a:blipFill>
          <a:ln>
            <a:noFill/>
          </a:ln>
        </p:spPr>
      </p:sp>
      <p:sp>
        <p:nvSpPr>
          <p:cNvPr id="44" name="Google Shape;44;p7"/>
          <p:cNvSpPr/>
          <p:nvPr/>
        </p:nvSpPr>
        <p:spPr>
          <a:xfrm>
            <a:off x="-1643590" y="502297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13321623" y="8399033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" name="Google Shape;46;p7"/>
          <p:cNvSpPr/>
          <p:nvPr/>
        </p:nvSpPr>
        <p:spPr>
          <a:xfrm>
            <a:off x="1007043" y="8234867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" name="Google Shape;47;p7"/>
          <p:cNvSpPr/>
          <p:nvPr/>
        </p:nvSpPr>
        <p:spPr>
          <a:xfrm>
            <a:off x="-1995898" y="7723150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801525" y="795225"/>
            <a:ext cx="1664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3894000" y="2458200"/>
            <a:ext cx="4815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SzPts val="2400"/>
              <a:buChar char="–"/>
              <a:defRPr sz="2400"/>
            </a:lvl2pPr>
            <a:lvl3pPr indent="-381000" lvl="2" marL="1371600" algn="l">
              <a:spcBef>
                <a:spcPts val="360"/>
              </a:spcBef>
              <a:spcAft>
                <a:spcPts val="0"/>
              </a:spcAft>
              <a:buSzPts val="2400"/>
              <a:buChar char="•"/>
              <a:defRPr/>
            </a:lvl3pPr>
            <a:lvl4pPr indent="-381000" lvl="3" marL="1828800" algn="l">
              <a:spcBef>
                <a:spcPts val="320"/>
              </a:spcBef>
              <a:spcAft>
                <a:spcPts val="0"/>
              </a:spcAft>
              <a:buSzPts val="2400"/>
              <a:buChar char="–"/>
              <a:defRPr sz="2400"/>
            </a:lvl4pPr>
            <a:lvl5pPr indent="-381000" lvl="4" marL="2286000" algn="l">
              <a:spcBef>
                <a:spcPts val="320"/>
              </a:spcBef>
              <a:spcAft>
                <a:spcPts val="0"/>
              </a:spcAft>
              <a:buSzPts val="2400"/>
              <a:buChar char="»"/>
              <a:defRPr sz="2400"/>
            </a:lvl5pPr>
            <a:lvl6pPr indent="-381000" lvl="5" marL="27432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6pPr>
            <a:lvl7pPr indent="-381000" lvl="6" marL="32004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7pPr>
            <a:lvl8pPr indent="-381000" lvl="7" marL="36576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8pPr>
            <a:lvl9pPr indent="-381000" lvl="8" marL="41148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885960" y="2458200"/>
            <a:ext cx="48180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SzPts val="2400"/>
              <a:buChar char="–"/>
              <a:defRPr sz="2400"/>
            </a:lvl2pPr>
            <a:lvl3pPr indent="-381000" lvl="2" marL="1371600" algn="l">
              <a:spcBef>
                <a:spcPts val="360"/>
              </a:spcBef>
              <a:spcAft>
                <a:spcPts val="0"/>
              </a:spcAft>
              <a:buSzPts val="2400"/>
              <a:buChar char="•"/>
              <a:defRPr/>
            </a:lvl3pPr>
            <a:lvl4pPr indent="-381000" lvl="3" marL="1828800" algn="l">
              <a:spcBef>
                <a:spcPts val="320"/>
              </a:spcBef>
              <a:spcAft>
                <a:spcPts val="0"/>
              </a:spcAft>
              <a:buSzPts val="2400"/>
              <a:buChar char="–"/>
              <a:defRPr sz="2400"/>
            </a:lvl4pPr>
            <a:lvl5pPr indent="-381000" lvl="4" marL="2286000" algn="l">
              <a:spcBef>
                <a:spcPts val="320"/>
              </a:spcBef>
              <a:spcAft>
                <a:spcPts val="0"/>
              </a:spcAft>
              <a:buSzPts val="2400"/>
              <a:buChar char="»"/>
              <a:defRPr sz="2400"/>
            </a:lvl5pPr>
            <a:lvl6pPr indent="-381000" lvl="5" marL="27432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6pPr>
            <a:lvl7pPr indent="-381000" lvl="6" marL="32004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7pPr>
            <a:lvl8pPr indent="-381000" lvl="7" marL="36576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8pPr>
            <a:lvl9pPr indent="-381000" lvl="8" marL="4114800" algn="l">
              <a:spcBef>
                <a:spcPts val="320"/>
              </a:spcBef>
              <a:spcAft>
                <a:spcPts val="0"/>
              </a:spcAft>
              <a:buSzPts val="2400"/>
              <a:buChar char="•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4106687" y="267838"/>
            <a:ext cx="11139898" cy="8229600"/>
          </a:xfrm>
          <a:custGeom>
            <a:rect b="b" l="l" r="r" t="t"/>
            <a:pathLst>
              <a:path extrusionOk="0" h="8229600" w="11139898">
                <a:moveTo>
                  <a:pt x="0" y="0"/>
                </a:moveTo>
                <a:lnTo>
                  <a:pt x="11139899" y="0"/>
                </a:lnTo>
                <a:lnTo>
                  <a:pt x="111398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3786225" y="3811150"/>
            <a:ext cx="1086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/>
          <p:nvPr/>
        </p:nvSpPr>
        <p:spPr>
          <a:xfrm>
            <a:off x="14366045" y="8035900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5" name="Google Shape;55;p8"/>
          <p:cNvSpPr/>
          <p:nvPr/>
        </p:nvSpPr>
        <p:spPr>
          <a:xfrm>
            <a:off x="13321623" y="8399033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6" name="Google Shape;56;p8"/>
          <p:cNvSpPr/>
          <p:nvPr/>
        </p:nvSpPr>
        <p:spPr>
          <a:xfrm>
            <a:off x="991018" y="8910742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7" name="Google Shape;57;p8"/>
          <p:cNvSpPr/>
          <p:nvPr/>
        </p:nvSpPr>
        <p:spPr>
          <a:xfrm>
            <a:off x="-2011923" y="8399025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8659629" y="6557597"/>
            <a:ext cx="11926297" cy="7140870"/>
          </a:xfrm>
          <a:custGeom>
            <a:rect b="b" l="l" r="r" t="t"/>
            <a:pathLst>
              <a:path extrusionOk="0" h="7140870" w="11926297">
                <a:moveTo>
                  <a:pt x="0" y="0"/>
                </a:moveTo>
                <a:lnTo>
                  <a:pt x="11926297" y="0"/>
                </a:lnTo>
                <a:lnTo>
                  <a:pt x="11926297" y="7140871"/>
                </a:lnTo>
                <a:lnTo>
                  <a:pt x="0" y="71408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 rot="10800000">
            <a:off x="14827631" y="6164585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" name="Google Shape;61;p9"/>
          <p:cNvSpPr/>
          <p:nvPr/>
        </p:nvSpPr>
        <p:spPr>
          <a:xfrm>
            <a:off x="-10691850" y="-1482558"/>
            <a:ext cx="16230600" cy="6877717"/>
          </a:xfrm>
          <a:custGeom>
            <a:rect b="b" l="l" r="r" t="t"/>
            <a:pathLst>
              <a:path extrusionOk="0" h="6877717" w="16230600">
                <a:moveTo>
                  <a:pt x="0" y="0"/>
                </a:moveTo>
                <a:lnTo>
                  <a:pt x="16230600" y="0"/>
                </a:lnTo>
                <a:lnTo>
                  <a:pt x="16230600" y="6877717"/>
                </a:lnTo>
                <a:lnTo>
                  <a:pt x="0" y="68777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1031534" y="3336775"/>
            <a:ext cx="9531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/>
          <p:nvPr>
            <p:ph idx="2" type="pic"/>
          </p:nvPr>
        </p:nvSpPr>
        <p:spPr>
          <a:xfrm>
            <a:off x="11053800" y="1788750"/>
            <a:ext cx="6027300" cy="6877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9"/>
          <p:cNvSpPr/>
          <p:nvPr/>
        </p:nvSpPr>
        <p:spPr>
          <a:xfrm>
            <a:off x="11715702" y="9200232"/>
            <a:ext cx="5536686" cy="543602"/>
          </a:xfrm>
          <a:custGeom>
            <a:rect b="b" l="l" r="r" t="t"/>
            <a:pathLst>
              <a:path extrusionOk="0" h="543602" w="5536686">
                <a:moveTo>
                  <a:pt x="0" y="0"/>
                </a:moveTo>
                <a:lnTo>
                  <a:pt x="5536686" y="0"/>
                </a:lnTo>
                <a:lnTo>
                  <a:pt x="5536686" y="543601"/>
                </a:lnTo>
                <a:lnTo>
                  <a:pt x="0" y="5436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5" name="Google Shape;65;p9"/>
          <p:cNvSpPr/>
          <p:nvPr/>
        </p:nvSpPr>
        <p:spPr>
          <a:xfrm>
            <a:off x="13896145" y="-341283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6" name="Google Shape;66;p9"/>
          <p:cNvSpPr/>
          <p:nvPr/>
        </p:nvSpPr>
        <p:spPr>
          <a:xfrm rot="10800000">
            <a:off x="-1333786" y="8480652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5" y="0"/>
                </a:lnTo>
                <a:lnTo>
                  <a:pt x="5536685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7" name="Google Shape;67;p9"/>
          <p:cNvSpPr txBox="1"/>
          <p:nvPr>
            <p:ph idx="1" type="body"/>
          </p:nvPr>
        </p:nvSpPr>
        <p:spPr>
          <a:xfrm>
            <a:off x="879125" y="42593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53925" y="947625"/>
            <a:ext cx="1664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Dela Gothic One"/>
              <a:buNone/>
              <a:defRPr i="0" sz="7200" u="none" cap="none" strike="noStrike">
                <a:solidFill>
                  <a:schemeClr val="lt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6075" y="2357225"/>
            <a:ext cx="5012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Char char="•"/>
              <a:defRPr i="0" sz="32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Char char="–"/>
              <a:defRPr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•"/>
              <a:defRPr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–"/>
              <a:defRPr i="0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»"/>
              <a:defRPr i="0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•"/>
              <a:defRPr i="0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•"/>
              <a:defRPr i="0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•"/>
              <a:defRPr i="0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•"/>
              <a:defRPr i="0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10" Type="http://schemas.openxmlformats.org/officeDocument/2006/relationships/image" Target="../media/image10.png"/><Relationship Id="rId9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5.png"/><Relationship Id="rId7" Type="http://schemas.openxmlformats.org/officeDocument/2006/relationships/image" Target="../media/image3.png"/><Relationship Id="rId8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27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27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7.png"/><Relationship Id="rId6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7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27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27.png"/><Relationship Id="rId6" Type="http://schemas.openxmlformats.org/officeDocument/2006/relationships/image" Target="../media/image1.png"/><Relationship Id="rId7" Type="http://schemas.openxmlformats.org/officeDocument/2006/relationships/image" Target="../media/image18.png"/><Relationship Id="rId8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574" l="0" r="0" t="-39293"/>
            </a:stretch>
          </a:blipFill>
          <a:ln>
            <a:noFill/>
          </a:ln>
        </p:spPr>
      </p:sp>
      <p:sp>
        <p:nvSpPr>
          <p:cNvPr id="73" name="Google Shape;73;p10"/>
          <p:cNvSpPr/>
          <p:nvPr/>
        </p:nvSpPr>
        <p:spPr>
          <a:xfrm rot="-4327781">
            <a:off x="-5571085" y="-1556518"/>
            <a:ext cx="10194720" cy="7156721"/>
          </a:xfrm>
          <a:custGeom>
            <a:rect b="b" l="l" r="r" t="t"/>
            <a:pathLst>
              <a:path extrusionOk="0" h="7156721" w="10194720">
                <a:moveTo>
                  <a:pt x="0" y="0"/>
                </a:moveTo>
                <a:lnTo>
                  <a:pt x="10194721" y="0"/>
                </a:lnTo>
                <a:lnTo>
                  <a:pt x="10194721" y="7156722"/>
                </a:lnTo>
                <a:lnTo>
                  <a:pt x="0" y="71567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285" t="0"/>
            </a:stretch>
          </a:blipFill>
          <a:ln>
            <a:noFill/>
          </a:ln>
        </p:spPr>
      </p:sp>
      <p:sp>
        <p:nvSpPr>
          <p:cNvPr id="74" name="Google Shape;74;p10"/>
          <p:cNvSpPr/>
          <p:nvPr/>
        </p:nvSpPr>
        <p:spPr>
          <a:xfrm>
            <a:off x="6709109" y="1009650"/>
            <a:ext cx="11139898" cy="8248650"/>
          </a:xfrm>
          <a:custGeom>
            <a:rect b="b" l="l" r="r" t="t"/>
            <a:pathLst>
              <a:path extrusionOk="0" h="8248650" w="11139898">
                <a:moveTo>
                  <a:pt x="0" y="0"/>
                </a:moveTo>
                <a:lnTo>
                  <a:pt x="11139899" y="0"/>
                </a:lnTo>
                <a:lnTo>
                  <a:pt x="11139899" y="8248650"/>
                </a:lnTo>
                <a:lnTo>
                  <a:pt x="0" y="82486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-229" t="0"/>
            </a:stretch>
          </a:blipFill>
          <a:ln>
            <a:noFill/>
          </a:ln>
        </p:spPr>
      </p:sp>
      <p:sp>
        <p:nvSpPr>
          <p:cNvPr id="75" name="Google Shape;75;p10"/>
          <p:cNvSpPr/>
          <p:nvPr/>
        </p:nvSpPr>
        <p:spPr>
          <a:xfrm>
            <a:off x="749259" y="8331904"/>
            <a:ext cx="5536686" cy="543602"/>
          </a:xfrm>
          <a:custGeom>
            <a:rect b="b" l="l" r="r" t="t"/>
            <a:pathLst>
              <a:path extrusionOk="0" h="543602" w="5536686">
                <a:moveTo>
                  <a:pt x="0" y="0"/>
                </a:moveTo>
                <a:lnTo>
                  <a:pt x="5536686" y="0"/>
                </a:lnTo>
                <a:lnTo>
                  <a:pt x="5536686" y="543601"/>
                </a:lnTo>
                <a:lnTo>
                  <a:pt x="0" y="5436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6" name="Google Shape;76;p10"/>
          <p:cNvSpPr/>
          <p:nvPr/>
        </p:nvSpPr>
        <p:spPr>
          <a:xfrm>
            <a:off x="2243246" y="6797361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3"/>
                </a:lnTo>
                <a:lnTo>
                  <a:pt x="0" y="18063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7" name="Google Shape;77;p10"/>
          <p:cNvSpPr/>
          <p:nvPr/>
        </p:nvSpPr>
        <p:spPr>
          <a:xfrm rot="10800000">
            <a:off x="-1089495" y="8603704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8" name="Google Shape;78;p10"/>
          <p:cNvSpPr/>
          <p:nvPr/>
        </p:nvSpPr>
        <p:spPr>
          <a:xfrm>
            <a:off x="4443631" y="1201036"/>
            <a:ext cx="5681086" cy="1200129"/>
          </a:xfrm>
          <a:custGeom>
            <a:rect b="b" l="l" r="r" t="t"/>
            <a:pathLst>
              <a:path extrusionOk="0" h="1200129" w="5681086">
                <a:moveTo>
                  <a:pt x="0" y="0"/>
                </a:moveTo>
                <a:lnTo>
                  <a:pt x="5681086" y="0"/>
                </a:lnTo>
                <a:lnTo>
                  <a:pt x="5681086" y="1200129"/>
                </a:lnTo>
                <a:lnTo>
                  <a:pt x="0" y="12001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9" name="Google Shape;79;p10"/>
          <p:cNvSpPr/>
          <p:nvPr/>
        </p:nvSpPr>
        <p:spPr>
          <a:xfrm>
            <a:off x="1840677" y="1469302"/>
            <a:ext cx="5681086" cy="919303"/>
          </a:xfrm>
          <a:custGeom>
            <a:rect b="b" l="l" r="r" t="t"/>
            <a:pathLst>
              <a:path extrusionOk="0" h="919303" w="5681086">
                <a:moveTo>
                  <a:pt x="0" y="0"/>
                </a:moveTo>
                <a:lnTo>
                  <a:pt x="5681086" y="0"/>
                </a:lnTo>
                <a:lnTo>
                  <a:pt x="5681086" y="919303"/>
                </a:lnTo>
                <a:lnTo>
                  <a:pt x="0" y="9193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0" name="Google Shape;80;p10"/>
          <p:cNvSpPr/>
          <p:nvPr/>
        </p:nvSpPr>
        <p:spPr>
          <a:xfrm>
            <a:off x="-856727" y="1009650"/>
            <a:ext cx="5681086" cy="919303"/>
          </a:xfrm>
          <a:custGeom>
            <a:rect b="b" l="l" r="r" t="t"/>
            <a:pathLst>
              <a:path extrusionOk="0" h="919303" w="5681086">
                <a:moveTo>
                  <a:pt x="0" y="0"/>
                </a:moveTo>
                <a:lnTo>
                  <a:pt x="5681086" y="0"/>
                </a:lnTo>
                <a:lnTo>
                  <a:pt x="5681086" y="919303"/>
                </a:lnTo>
                <a:lnTo>
                  <a:pt x="0" y="9193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1" name="Google Shape;81;p10"/>
          <p:cNvSpPr/>
          <p:nvPr/>
        </p:nvSpPr>
        <p:spPr>
          <a:xfrm rot="5400000">
            <a:off x="615506" y="1786976"/>
            <a:ext cx="1504590" cy="4449055"/>
          </a:xfrm>
          <a:custGeom>
            <a:rect b="b" l="l" r="r" t="t"/>
            <a:pathLst>
              <a:path extrusionOk="0" h="4449055" w="1504590">
                <a:moveTo>
                  <a:pt x="0" y="0"/>
                </a:moveTo>
                <a:lnTo>
                  <a:pt x="1504589" y="0"/>
                </a:lnTo>
                <a:lnTo>
                  <a:pt x="1504589" y="4449056"/>
                </a:lnTo>
                <a:lnTo>
                  <a:pt x="0" y="44490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2" name="Google Shape;82;p10"/>
          <p:cNvSpPr txBox="1"/>
          <p:nvPr/>
        </p:nvSpPr>
        <p:spPr>
          <a:xfrm>
            <a:off x="8120978" y="2136125"/>
            <a:ext cx="9261000" cy="5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372">
                <a:solidFill>
                  <a:srgbClr val="FFF8F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Sentiment Analysis of Yelp Reviews with NLP</a:t>
            </a:r>
            <a:endParaRPr sz="9372">
              <a:solidFill>
                <a:srgbClr val="FFF8F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83" name="Google Shape;83;p10"/>
          <p:cNvSpPr txBox="1"/>
          <p:nvPr/>
        </p:nvSpPr>
        <p:spPr>
          <a:xfrm>
            <a:off x="8044775" y="9084325"/>
            <a:ext cx="9583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Reid Dial, Tony Reyes, Jose Marin, Milo Dufresne-MacDonald</a:t>
            </a:r>
            <a:endParaRPr sz="2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577" l="0" r="0" t="-39287"/>
            </a:stretch>
          </a:blipFill>
          <a:ln>
            <a:noFill/>
          </a:ln>
        </p:spPr>
      </p:sp>
      <p:sp>
        <p:nvSpPr>
          <p:cNvPr id="214" name="Google Shape;214;p19"/>
          <p:cNvSpPr/>
          <p:nvPr/>
        </p:nvSpPr>
        <p:spPr>
          <a:xfrm rot="8324806">
            <a:off x="-4732373" y="51197"/>
            <a:ext cx="9048989" cy="5418082"/>
          </a:xfrm>
          <a:custGeom>
            <a:rect b="b" l="l" r="r" t="t"/>
            <a:pathLst>
              <a:path extrusionOk="0" h="5413060" w="9040602">
                <a:moveTo>
                  <a:pt x="0" y="0"/>
                </a:moveTo>
                <a:lnTo>
                  <a:pt x="9040602" y="0"/>
                </a:lnTo>
                <a:lnTo>
                  <a:pt x="9040602" y="5413060"/>
                </a:lnTo>
                <a:lnTo>
                  <a:pt x="0" y="54130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5" name="Google Shape;215;p19"/>
          <p:cNvSpPr/>
          <p:nvPr/>
        </p:nvSpPr>
        <p:spPr>
          <a:xfrm>
            <a:off x="12379957" y="342988"/>
            <a:ext cx="13715748" cy="9601024"/>
          </a:xfrm>
          <a:custGeom>
            <a:rect b="b" l="l" r="r" t="t"/>
            <a:pathLst>
              <a:path extrusionOk="0" h="9601024" w="13715748">
                <a:moveTo>
                  <a:pt x="0" y="0"/>
                </a:moveTo>
                <a:lnTo>
                  <a:pt x="13715748" y="0"/>
                </a:lnTo>
                <a:lnTo>
                  <a:pt x="13715748" y="9601024"/>
                </a:lnTo>
                <a:lnTo>
                  <a:pt x="0" y="9601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19"/>
          <p:cNvSpPr txBox="1"/>
          <p:nvPr/>
        </p:nvSpPr>
        <p:spPr>
          <a:xfrm>
            <a:off x="-598324" y="1083178"/>
            <a:ext cx="19484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LinearSVC</a:t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>
            <a:off x="-1746380" y="93280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8" name="Google Shape;218;p19"/>
          <p:cNvSpPr/>
          <p:nvPr/>
        </p:nvSpPr>
        <p:spPr>
          <a:xfrm>
            <a:off x="-2391658" y="8077052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9" name="Google Shape;219;p19"/>
          <p:cNvSpPr/>
          <p:nvPr/>
        </p:nvSpPr>
        <p:spPr>
          <a:xfrm>
            <a:off x="15141856" y="7086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0" name="Google Shape;220;p19"/>
          <p:cNvSpPr/>
          <p:nvPr/>
        </p:nvSpPr>
        <p:spPr>
          <a:xfrm>
            <a:off x="-2391659" y="17731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1" name="Google Shape;221;p19"/>
          <p:cNvSpPr txBox="1"/>
          <p:nvPr/>
        </p:nvSpPr>
        <p:spPr>
          <a:xfrm>
            <a:off x="1926150" y="2933050"/>
            <a:ext cx="15557400" cy="50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Cross Validation</a:t>
            </a:r>
            <a:endParaRPr b="1"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25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Montserrat"/>
              <a:buChar char="●"/>
            </a:pP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5-fold StratifiedKFold on the training set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25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Montserrat"/>
              <a:buChar char="●"/>
            </a:pP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Guards against overfitting and data splits bias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Optimal Parameters (</a:t>
            </a:r>
            <a:r>
              <a:rPr b="1" lang="en-US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GridSearchCV)</a:t>
            </a:r>
            <a:r>
              <a:rPr b="1"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2545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Montserrat"/>
              <a:buChar char="●"/>
            </a:pP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Max features: 10,000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2545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Montserrat"/>
              <a:buChar char="●"/>
            </a:pP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N-gram range: (1, 2)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25450" lvl="0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Montserrat"/>
              <a:buChar char="●"/>
            </a:pP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Regularization parameter C: 1.0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19"/>
          <p:cNvSpPr/>
          <p:nvPr/>
        </p:nvSpPr>
        <p:spPr>
          <a:xfrm>
            <a:off x="11021650" y="5837775"/>
            <a:ext cx="5037600" cy="16212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Unigrams: </a:t>
            </a:r>
            <a:r>
              <a:rPr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"Bad", "Good"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Bigrams: </a:t>
            </a:r>
            <a:r>
              <a:rPr lang="en-U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"Really Good"</a:t>
            </a:r>
            <a:endParaRPr sz="320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/>
          <p:nvPr/>
        </p:nvSpPr>
        <p:spPr>
          <a:xfrm>
            <a:off x="12543854" y="454019"/>
            <a:ext cx="9845270" cy="12703574"/>
          </a:xfrm>
          <a:custGeom>
            <a:rect b="b" l="l" r="r" t="t"/>
            <a:pathLst>
              <a:path extrusionOk="0" h="12703574" w="9845270">
                <a:moveTo>
                  <a:pt x="0" y="0"/>
                </a:moveTo>
                <a:lnTo>
                  <a:pt x="9845270" y="0"/>
                </a:lnTo>
                <a:lnTo>
                  <a:pt x="9845270" y="12703574"/>
                </a:lnTo>
                <a:lnTo>
                  <a:pt x="0" y="127035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8" name="Google Shape;228;p20"/>
          <p:cNvSpPr/>
          <p:nvPr/>
        </p:nvSpPr>
        <p:spPr>
          <a:xfrm>
            <a:off x="0" y="-41910"/>
            <a:ext cx="1828800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6769" l="0" r="0" t="-38499"/>
            </a:stretch>
          </a:blipFill>
          <a:ln>
            <a:noFill/>
          </a:ln>
        </p:spPr>
      </p:sp>
      <p:sp>
        <p:nvSpPr>
          <p:cNvPr id="229" name="Google Shape;229;p20"/>
          <p:cNvSpPr/>
          <p:nvPr/>
        </p:nvSpPr>
        <p:spPr>
          <a:xfrm>
            <a:off x="14126544" y="1867813"/>
            <a:ext cx="7315200" cy="1545336"/>
          </a:xfrm>
          <a:custGeom>
            <a:rect b="b" l="l" r="r" t="t"/>
            <a:pathLst>
              <a:path extrusionOk="0" h="1545336" w="7315200">
                <a:moveTo>
                  <a:pt x="0" y="0"/>
                </a:moveTo>
                <a:lnTo>
                  <a:pt x="7315200" y="0"/>
                </a:lnTo>
                <a:lnTo>
                  <a:pt x="7315200" y="1545336"/>
                </a:lnTo>
                <a:lnTo>
                  <a:pt x="0" y="15453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0" name="Google Shape;230;p20"/>
          <p:cNvSpPr/>
          <p:nvPr/>
        </p:nvSpPr>
        <p:spPr>
          <a:xfrm>
            <a:off x="12684134" y="2531861"/>
            <a:ext cx="4713606" cy="762747"/>
          </a:xfrm>
          <a:custGeom>
            <a:rect b="b" l="l" r="r" t="t"/>
            <a:pathLst>
              <a:path extrusionOk="0" h="762747" w="4713606">
                <a:moveTo>
                  <a:pt x="0" y="0"/>
                </a:moveTo>
                <a:lnTo>
                  <a:pt x="4713606" y="0"/>
                </a:lnTo>
                <a:lnTo>
                  <a:pt x="4713606" y="762747"/>
                </a:lnTo>
                <a:lnTo>
                  <a:pt x="0" y="7627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1" name="Google Shape;231;p20"/>
          <p:cNvSpPr/>
          <p:nvPr/>
        </p:nvSpPr>
        <p:spPr>
          <a:xfrm>
            <a:off x="-4018049" y="8802155"/>
            <a:ext cx="5637751" cy="912291"/>
          </a:xfrm>
          <a:custGeom>
            <a:rect b="b" l="l" r="r" t="t"/>
            <a:pathLst>
              <a:path extrusionOk="0" h="912291" w="5637751">
                <a:moveTo>
                  <a:pt x="0" y="0"/>
                </a:moveTo>
                <a:lnTo>
                  <a:pt x="5637751" y="0"/>
                </a:lnTo>
                <a:lnTo>
                  <a:pt x="5637751" y="912290"/>
                </a:lnTo>
                <a:lnTo>
                  <a:pt x="0" y="912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20"/>
          <p:cNvSpPr txBox="1"/>
          <p:nvPr/>
        </p:nvSpPr>
        <p:spPr>
          <a:xfrm>
            <a:off x="890249" y="1003625"/>
            <a:ext cx="165075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Metrics</a:t>
            </a:r>
            <a:endParaRPr sz="1300"/>
          </a:p>
        </p:txBody>
      </p:sp>
      <p:sp>
        <p:nvSpPr>
          <p:cNvPr id="233" name="Google Shape;233;p20"/>
          <p:cNvSpPr txBox="1"/>
          <p:nvPr/>
        </p:nvSpPr>
        <p:spPr>
          <a:xfrm>
            <a:off x="1263280" y="2531850"/>
            <a:ext cx="501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Classification Report:</a:t>
            </a:r>
            <a:endParaRPr sz="1600">
              <a:solidFill>
                <a:schemeClr val="lt1"/>
              </a:solidFill>
            </a:endParaRPr>
          </a:p>
        </p:txBody>
      </p:sp>
      <p:graphicFrame>
        <p:nvGraphicFramePr>
          <p:cNvPr id="234" name="Google Shape;234;p20"/>
          <p:cNvGraphicFramePr/>
          <p:nvPr/>
        </p:nvGraphicFramePr>
        <p:xfrm>
          <a:off x="1355375" y="3511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{9F1E6BC7-C7B7-4EA6-A754-E3FF0DDB7AB3}</a:tableStyleId>
              </a:tblPr>
              <a:tblGrid>
                <a:gridCol w="2716850"/>
                <a:gridCol w="2716850"/>
                <a:gridCol w="2716850"/>
                <a:gridCol w="2418625"/>
              </a:tblGrid>
              <a:tr h="90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precision</a:t>
                      </a:r>
                      <a:endParaRPr b="1"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recall</a:t>
                      </a:r>
                      <a:endParaRPr b="1"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f1-score</a:t>
                      </a:r>
                      <a:endParaRPr b="1"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negative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0.72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0.64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0.68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neutral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0.41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0.22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0.29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positive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0.83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0.93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0.87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8888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5" name="Google Shape;235;p20"/>
          <p:cNvSpPr txBox="1"/>
          <p:nvPr/>
        </p:nvSpPr>
        <p:spPr>
          <a:xfrm>
            <a:off x="1259618" y="7580632"/>
            <a:ext cx="10971000" cy="12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Strong </a:t>
            </a: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performance on </a:t>
            </a:r>
            <a:r>
              <a:rPr lang="en-US" sz="31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-US" sz="31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reviews</a:t>
            </a:r>
            <a:endParaRPr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Low </a:t>
            </a: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performance on </a:t>
            </a:r>
            <a:r>
              <a:rPr lang="en-US" sz="31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neutral</a:t>
            </a:r>
            <a:r>
              <a:rPr lang="en-US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reviews</a:t>
            </a:r>
            <a:endParaRPr/>
          </a:p>
        </p:txBody>
      </p:sp>
      <p:sp>
        <p:nvSpPr>
          <p:cNvPr id="236" name="Google Shape;236;p20"/>
          <p:cNvSpPr/>
          <p:nvPr/>
        </p:nvSpPr>
        <p:spPr>
          <a:xfrm>
            <a:off x="5997681" y="1116685"/>
            <a:ext cx="791385" cy="812055"/>
          </a:xfrm>
          <a:custGeom>
            <a:rect b="b" l="l" r="r" t="t"/>
            <a:pathLst>
              <a:path extrusionOk="0" h="812055" w="791385">
                <a:moveTo>
                  <a:pt x="0" y="0"/>
                </a:moveTo>
                <a:lnTo>
                  <a:pt x="791385" y="0"/>
                </a:lnTo>
                <a:lnTo>
                  <a:pt x="791385" y="812056"/>
                </a:lnTo>
                <a:lnTo>
                  <a:pt x="0" y="8120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577" l="0" r="0" t="-39287"/>
            </a:stretch>
          </a:blipFill>
          <a:ln>
            <a:noFill/>
          </a:ln>
        </p:spPr>
      </p:sp>
      <p:sp>
        <p:nvSpPr>
          <p:cNvPr id="242" name="Google Shape;242;p21"/>
          <p:cNvSpPr/>
          <p:nvPr/>
        </p:nvSpPr>
        <p:spPr>
          <a:xfrm>
            <a:off x="-1995898" y="1270635"/>
            <a:ext cx="11139898" cy="8229600"/>
          </a:xfrm>
          <a:custGeom>
            <a:rect b="b" l="l" r="r" t="t"/>
            <a:pathLst>
              <a:path extrusionOk="0" h="8229600" w="11139898">
                <a:moveTo>
                  <a:pt x="0" y="0"/>
                </a:moveTo>
                <a:lnTo>
                  <a:pt x="11139898" y="0"/>
                </a:lnTo>
                <a:lnTo>
                  <a:pt x="111398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3" name="Google Shape;243;p21"/>
          <p:cNvSpPr txBox="1"/>
          <p:nvPr/>
        </p:nvSpPr>
        <p:spPr>
          <a:xfrm>
            <a:off x="5408225" y="4048125"/>
            <a:ext cx="7364100" cy="24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How does our model work?</a:t>
            </a:r>
            <a:endParaRPr/>
          </a:p>
        </p:txBody>
      </p:sp>
      <p:sp>
        <p:nvSpPr>
          <p:cNvPr id="244" name="Google Shape;244;p21"/>
          <p:cNvSpPr txBox="1"/>
          <p:nvPr/>
        </p:nvSpPr>
        <p:spPr>
          <a:xfrm>
            <a:off x="16152991" y="309731"/>
            <a:ext cx="1804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57" u="none" cap="none" strike="noStrike">
                <a:solidFill>
                  <a:srgbClr val="C85103"/>
                </a:solidFill>
                <a:latin typeface="Arial"/>
                <a:ea typeface="Arial"/>
                <a:cs typeface="Arial"/>
                <a:sym typeface="Arial"/>
              </a:rPr>
              <a:t>MANDATORY PAGE</a:t>
            </a:r>
            <a:endParaRPr/>
          </a:p>
        </p:txBody>
      </p:sp>
      <p:sp>
        <p:nvSpPr>
          <p:cNvPr id="245" name="Google Shape;245;p21"/>
          <p:cNvSpPr/>
          <p:nvPr/>
        </p:nvSpPr>
        <p:spPr>
          <a:xfrm rot="-842175">
            <a:off x="14181848" y="-3308423"/>
            <a:ext cx="9200334" cy="10239284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8"/>
                </a:lnTo>
                <a:lnTo>
                  <a:pt x="0" y="102407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79" l="0" r="0" t="-479"/>
            </a:stretch>
          </a:blipFill>
          <a:ln>
            <a:noFill/>
          </a:ln>
        </p:spPr>
      </p:sp>
      <p:sp>
        <p:nvSpPr>
          <p:cNvPr id="246" name="Google Shape;246;p21"/>
          <p:cNvSpPr/>
          <p:nvPr/>
        </p:nvSpPr>
        <p:spPr>
          <a:xfrm>
            <a:off x="12772363" y="4155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7" name="Google Shape;247;p21"/>
          <p:cNvSpPr/>
          <p:nvPr/>
        </p:nvSpPr>
        <p:spPr>
          <a:xfrm>
            <a:off x="2706255" y="4279487"/>
            <a:ext cx="4861309" cy="2211895"/>
          </a:xfrm>
          <a:custGeom>
            <a:rect b="b" l="l" r="r" t="t"/>
            <a:pathLst>
              <a:path extrusionOk="0" h="2211895" w="4861309">
                <a:moveTo>
                  <a:pt x="0" y="0"/>
                </a:moveTo>
                <a:lnTo>
                  <a:pt x="4861309" y="0"/>
                </a:lnTo>
                <a:lnTo>
                  <a:pt x="4861309" y="2211896"/>
                </a:lnTo>
                <a:lnTo>
                  <a:pt x="0" y="22118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8" name="Google Shape;248;p21"/>
          <p:cNvSpPr/>
          <p:nvPr/>
        </p:nvSpPr>
        <p:spPr>
          <a:xfrm>
            <a:off x="13454184" y="10267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21"/>
          <p:cNvSpPr/>
          <p:nvPr/>
        </p:nvSpPr>
        <p:spPr>
          <a:xfrm>
            <a:off x="1007043" y="8234867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0" name="Google Shape;250;p21"/>
          <p:cNvSpPr/>
          <p:nvPr/>
        </p:nvSpPr>
        <p:spPr>
          <a:xfrm>
            <a:off x="-1995898" y="7723150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/>
          <p:nvPr/>
        </p:nvSpPr>
        <p:spPr>
          <a:xfrm>
            <a:off x="0" y="34290"/>
            <a:ext cx="18288000" cy="10424160"/>
          </a:xfrm>
          <a:custGeom>
            <a:rect b="b" l="l" r="r" t="t"/>
            <a:pathLst>
              <a:path extrusionOk="0" h="10424160" w="18288000">
                <a:moveTo>
                  <a:pt x="0" y="0"/>
                </a:moveTo>
                <a:lnTo>
                  <a:pt x="18288000" y="0"/>
                </a:lnTo>
                <a:lnTo>
                  <a:pt x="18288000" y="10424160"/>
                </a:lnTo>
                <a:lnTo>
                  <a:pt x="0" y="104241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6888" l="0" r="0" t="-38537"/>
            </a:stretch>
          </a:blipFill>
          <a:ln>
            <a:noFill/>
          </a:ln>
        </p:spPr>
      </p:sp>
      <p:sp>
        <p:nvSpPr>
          <p:cNvPr id="256" name="Google Shape;256;p22"/>
          <p:cNvSpPr/>
          <p:nvPr/>
        </p:nvSpPr>
        <p:spPr>
          <a:xfrm rot="-842175">
            <a:off x="-4780951" y="5420527"/>
            <a:ext cx="9200334" cy="10239284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8"/>
                </a:lnTo>
                <a:lnTo>
                  <a:pt x="0" y="102407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479" l="0" r="0" t="-479"/>
            </a:stretch>
          </a:blipFill>
          <a:ln>
            <a:noFill/>
          </a:ln>
        </p:spPr>
      </p:sp>
      <p:sp>
        <p:nvSpPr>
          <p:cNvPr id="257" name="Google Shape;257;p22"/>
          <p:cNvSpPr/>
          <p:nvPr/>
        </p:nvSpPr>
        <p:spPr>
          <a:xfrm>
            <a:off x="14162131" y="64161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8" name="Google Shape;258;p22"/>
          <p:cNvSpPr/>
          <p:nvPr/>
        </p:nvSpPr>
        <p:spPr>
          <a:xfrm>
            <a:off x="14864540" y="1252814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2"/>
                </a:lnTo>
                <a:lnTo>
                  <a:pt x="0" y="936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9" name="Google Shape;259;p22"/>
          <p:cNvSpPr/>
          <p:nvPr/>
        </p:nvSpPr>
        <p:spPr>
          <a:xfrm>
            <a:off x="-1057947" y="560519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2"/>
                </a:lnTo>
                <a:lnTo>
                  <a:pt x="0" y="936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0" name="Google Shape;260;p22"/>
          <p:cNvSpPr txBox="1"/>
          <p:nvPr/>
        </p:nvSpPr>
        <p:spPr>
          <a:xfrm>
            <a:off x="4254900" y="1645150"/>
            <a:ext cx="9778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Feature Importance</a:t>
            </a:r>
            <a:endParaRPr sz="400"/>
          </a:p>
        </p:txBody>
      </p:sp>
      <p:sp>
        <p:nvSpPr>
          <p:cNvPr id="261" name="Google Shape;261;p22"/>
          <p:cNvSpPr txBox="1"/>
          <p:nvPr/>
        </p:nvSpPr>
        <p:spPr>
          <a:xfrm>
            <a:off x="4651025" y="4115725"/>
            <a:ext cx="3000000" cy="4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Char char="●"/>
            </a:pPr>
            <a:r>
              <a:rPr lang="en-US" sz="3400" u="sng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great</a:t>
            </a:r>
            <a:endParaRPr sz="3400" u="sng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love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awesome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excellent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fantastic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perfect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22"/>
          <p:cNvSpPr txBox="1"/>
          <p:nvPr/>
        </p:nvSpPr>
        <p:spPr>
          <a:xfrm>
            <a:off x="9192625" y="4115725"/>
            <a:ext cx="3693600" cy="4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Char char="●"/>
            </a:pPr>
            <a:r>
              <a:rPr lang="en-US" sz="3400" u="sng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bland</a:t>
            </a:r>
            <a:endParaRPr sz="3400" u="sng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rude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horrible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disappointed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poor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terrible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22"/>
          <p:cNvSpPr txBox="1"/>
          <p:nvPr/>
        </p:nvSpPr>
        <p:spPr>
          <a:xfrm>
            <a:off x="5130875" y="3488350"/>
            <a:ext cx="2040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endParaRPr sz="400"/>
          </a:p>
        </p:txBody>
      </p:sp>
      <p:sp>
        <p:nvSpPr>
          <p:cNvPr id="264" name="Google Shape;264;p22"/>
          <p:cNvSpPr txBox="1"/>
          <p:nvPr/>
        </p:nvSpPr>
        <p:spPr>
          <a:xfrm>
            <a:off x="9726725" y="3488350"/>
            <a:ext cx="2040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endParaRPr sz="400"/>
          </a:p>
        </p:txBody>
      </p:sp>
      <p:cxnSp>
        <p:nvCxnSpPr>
          <p:cNvPr id="265" name="Google Shape;265;p22"/>
          <p:cNvCxnSpPr/>
          <p:nvPr/>
        </p:nvCxnSpPr>
        <p:spPr>
          <a:xfrm>
            <a:off x="8513225" y="3688900"/>
            <a:ext cx="0" cy="4637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22"/>
          <p:cNvCxnSpPr/>
          <p:nvPr/>
        </p:nvCxnSpPr>
        <p:spPr>
          <a:xfrm flipH="1">
            <a:off x="4938100" y="4099300"/>
            <a:ext cx="7391700" cy="16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22"/>
          <p:cNvCxnSpPr/>
          <p:nvPr/>
        </p:nvCxnSpPr>
        <p:spPr>
          <a:xfrm flipH="1" rot="10800000">
            <a:off x="3968750" y="4412600"/>
            <a:ext cx="35700" cy="38424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/>
          <p:nvPr/>
        </p:nvSpPr>
        <p:spPr>
          <a:xfrm>
            <a:off x="13686854" y="454019"/>
            <a:ext cx="9845270" cy="12703574"/>
          </a:xfrm>
          <a:custGeom>
            <a:rect b="b" l="l" r="r" t="t"/>
            <a:pathLst>
              <a:path extrusionOk="0" h="12703574" w="9845270">
                <a:moveTo>
                  <a:pt x="0" y="0"/>
                </a:moveTo>
                <a:lnTo>
                  <a:pt x="9845270" y="0"/>
                </a:lnTo>
                <a:lnTo>
                  <a:pt x="9845270" y="12703574"/>
                </a:lnTo>
                <a:lnTo>
                  <a:pt x="0" y="127035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23"/>
          <p:cNvSpPr/>
          <p:nvPr/>
        </p:nvSpPr>
        <p:spPr>
          <a:xfrm>
            <a:off x="0" y="-41910"/>
            <a:ext cx="1828800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6769" l="0" r="0" t="-38499"/>
            </a:stretch>
          </a:blipFill>
          <a:ln>
            <a:noFill/>
          </a:ln>
        </p:spPr>
      </p:sp>
      <p:sp>
        <p:nvSpPr>
          <p:cNvPr id="274" name="Google Shape;274;p23"/>
          <p:cNvSpPr/>
          <p:nvPr/>
        </p:nvSpPr>
        <p:spPr>
          <a:xfrm>
            <a:off x="14126544" y="1867813"/>
            <a:ext cx="7315200" cy="1545336"/>
          </a:xfrm>
          <a:custGeom>
            <a:rect b="b" l="l" r="r" t="t"/>
            <a:pathLst>
              <a:path extrusionOk="0" h="1545336" w="7315200">
                <a:moveTo>
                  <a:pt x="0" y="0"/>
                </a:moveTo>
                <a:lnTo>
                  <a:pt x="7315200" y="0"/>
                </a:lnTo>
                <a:lnTo>
                  <a:pt x="7315200" y="1545336"/>
                </a:lnTo>
                <a:lnTo>
                  <a:pt x="0" y="15453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5" name="Google Shape;275;p23"/>
          <p:cNvSpPr/>
          <p:nvPr/>
        </p:nvSpPr>
        <p:spPr>
          <a:xfrm>
            <a:off x="12684134" y="2531861"/>
            <a:ext cx="4713606" cy="762747"/>
          </a:xfrm>
          <a:custGeom>
            <a:rect b="b" l="l" r="r" t="t"/>
            <a:pathLst>
              <a:path extrusionOk="0" h="762747" w="4713606">
                <a:moveTo>
                  <a:pt x="0" y="0"/>
                </a:moveTo>
                <a:lnTo>
                  <a:pt x="4713606" y="0"/>
                </a:lnTo>
                <a:lnTo>
                  <a:pt x="4713606" y="762747"/>
                </a:lnTo>
                <a:lnTo>
                  <a:pt x="0" y="7627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6" name="Google Shape;276;p23"/>
          <p:cNvSpPr/>
          <p:nvPr/>
        </p:nvSpPr>
        <p:spPr>
          <a:xfrm>
            <a:off x="-4018049" y="8802155"/>
            <a:ext cx="5637751" cy="912291"/>
          </a:xfrm>
          <a:custGeom>
            <a:rect b="b" l="l" r="r" t="t"/>
            <a:pathLst>
              <a:path extrusionOk="0" h="912291" w="5637751">
                <a:moveTo>
                  <a:pt x="0" y="0"/>
                </a:moveTo>
                <a:lnTo>
                  <a:pt x="5637751" y="0"/>
                </a:lnTo>
                <a:lnTo>
                  <a:pt x="5637751" y="912290"/>
                </a:lnTo>
                <a:lnTo>
                  <a:pt x="0" y="912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23"/>
          <p:cNvSpPr txBox="1"/>
          <p:nvPr/>
        </p:nvSpPr>
        <p:spPr>
          <a:xfrm>
            <a:off x="890249" y="1304575"/>
            <a:ext cx="165075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Examples</a:t>
            </a:r>
            <a:r>
              <a:rPr lang="en-US" sz="71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</a:t>
            </a:r>
            <a:endParaRPr sz="1300"/>
          </a:p>
        </p:txBody>
      </p:sp>
      <p:sp>
        <p:nvSpPr>
          <p:cNvPr id="278" name="Google Shape;278;p23"/>
          <p:cNvSpPr txBox="1"/>
          <p:nvPr/>
        </p:nvSpPr>
        <p:spPr>
          <a:xfrm>
            <a:off x="2182350" y="3508050"/>
            <a:ext cx="10785900" cy="20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"I absolutely </a:t>
            </a:r>
            <a:r>
              <a:rPr lang="en-US" sz="27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love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this restaurant!" → </a:t>
            </a: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(Confidence: 2.39)</a:t>
            </a:r>
            <a:endParaRPr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"This place is </a:t>
            </a:r>
            <a:r>
              <a:rPr lang="en-US" sz="27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terrible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." → </a:t>
            </a: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(Confidence: 1.37)</a:t>
            </a:r>
            <a:endParaRPr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"The quality is </a:t>
            </a:r>
            <a:r>
              <a:rPr lang="en-US" sz="27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poor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..." → </a:t>
            </a: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(Confidence: 0.86)</a:t>
            </a:r>
            <a:endParaRPr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9" name="Google Shape;279;p23"/>
          <p:cNvGrpSpPr/>
          <p:nvPr/>
        </p:nvGrpSpPr>
        <p:grpSpPr>
          <a:xfrm>
            <a:off x="4726200" y="6391925"/>
            <a:ext cx="7599000" cy="2827500"/>
            <a:chOff x="4726200" y="6620525"/>
            <a:chExt cx="7599000" cy="2827500"/>
          </a:xfrm>
        </p:grpSpPr>
        <p:sp>
          <p:nvSpPr>
            <p:cNvPr id="280" name="Google Shape;280;p23"/>
            <p:cNvSpPr/>
            <p:nvPr/>
          </p:nvSpPr>
          <p:spPr>
            <a:xfrm>
              <a:off x="4726200" y="6620525"/>
              <a:ext cx="7599000" cy="2827500"/>
            </a:xfrm>
            <a:prstGeom prst="roundRect">
              <a:avLst>
                <a:gd fmla="val 16667" name="adj"/>
              </a:avLst>
            </a:prstGeom>
            <a:solidFill>
              <a:srgbClr val="FFF8F2">
                <a:alpha val="84910"/>
              </a:srgbClr>
            </a:solidFill>
            <a:ln cap="flat" cmpd="sng" w="9525">
              <a:solidFill>
                <a:srgbClr val="FFF8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200">
                <a:latin typeface="Dela Gothic One"/>
                <a:ea typeface="Dela Gothic One"/>
                <a:cs typeface="Dela Gothic One"/>
                <a:sym typeface="Dela Gothic One"/>
              </a:endParaRPr>
            </a:p>
          </p:txBody>
        </p:sp>
        <p:sp>
          <p:nvSpPr>
            <p:cNvPr id="281" name="Google Shape;281;p23"/>
            <p:cNvSpPr txBox="1"/>
            <p:nvPr/>
          </p:nvSpPr>
          <p:spPr>
            <a:xfrm>
              <a:off x="4802400" y="6724084"/>
              <a:ext cx="7427100" cy="26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3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Probability-based models</a:t>
              </a:r>
              <a:r>
                <a:rPr lang="en-US" sz="23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Confidence ∈ [0, 1].</a:t>
              </a:r>
              <a:endParaRPr sz="2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3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Decision-function models</a:t>
              </a:r>
              <a:r>
                <a:rPr lang="en-US" sz="23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Confidence ∈ [0, ∞). It’s unbounded above, since the distance from the decision hyperplane can grow arbitrarily large.</a:t>
              </a: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282" name="Google Shape;282;p23"/>
          <p:cNvSpPr/>
          <p:nvPr/>
        </p:nvSpPr>
        <p:spPr>
          <a:xfrm>
            <a:off x="12215598" y="1444994"/>
            <a:ext cx="834823" cy="812055"/>
          </a:xfrm>
          <a:custGeom>
            <a:rect b="b" l="l" r="r" t="t"/>
            <a:pathLst>
              <a:path extrusionOk="0" h="812055" w="834823">
                <a:moveTo>
                  <a:pt x="0" y="0"/>
                </a:moveTo>
                <a:lnTo>
                  <a:pt x="834823" y="0"/>
                </a:lnTo>
                <a:lnTo>
                  <a:pt x="834823" y="812056"/>
                </a:lnTo>
                <a:lnTo>
                  <a:pt x="0" y="8120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"/>
          <p:cNvSpPr/>
          <p:nvPr/>
        </p:nvSpPr>
        <p:spPr>
          <a:xfrm>
            <a:off x="-4489798" y="3530190"/>
            <a:ext cx="9512124" cy="6658487"/>
          </a:xfrm>
          <a:custGeom>
            <a:rect b="b" l="l" r="r" t="t"/>
            <a:pathLst>
              <a:path extrusionOk="0" h="6658487" w="9512124">
                <a:moveTo>
                  <a:pt x="0" y="0"/>
                </a:moveTo>
                <a:lnTo>
                  <a:pt x="9512124" y="0"/>
                </a:lnTo>
                <a:lnTo>
                  <a:pt x="9512124" y="6658486"/>
                </a:lnTo>
                <a:lnTo>
                  <a:pt x="0" y="66584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8" name="Google Shape;288;p24"/>
          <p:cNvSpPr/>
          <p:nvPr/>
        </p:nvSpPr>
        <p:spPr>
          <a:xfrm>
            <a:off x="0" y="34290"/>
            <a:ext cx="1828800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6769" l="0" r="0" t="-38499"/>
            </a:stretch>
          </a:blipFill>
          <a:ln>
            <a:noFill/>
          </a:ln>
        </p:spPr>
      </p:sp>
      <p:sp>
        <p:nvSpPr>
          <p:cNvPr id="289" name="Google Shape;289;p24"/>
          <p:cNvSpPr/>
          <p:nvPr/>
        </p:nvSpPr>
        <p:spPr>
          <a:xfrm rot="-842175">
            <a:off x="13977972" y="-122525"/>
            <a:ext cx="9200334" cy="10239284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7"/>
                </a:lnTo>
                <a:lnTo>
                  <a:pt x="0" y="102407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79" l="0" r="0" t="-479"/>
            </a:stretch>
          </a:blipFill>
          <a:ln>
            <a:noFill/>
          </a:ln>
        </p:spPr>
      </p:sp>
      <p:sp>
        <p:nvSpPr>
          <p:cNvPr id="290" name="Google Shape;290;p24"/>
          <p:cNvSpPr txBox="1"/>
          <p:nvPr/>
        </p:nvSpPr>
        <p:spPr>
          <a:xfrm>
            <a:off x="4800900" y="3029775"/>
            <a:ext cx="8349600" cy="42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7350" lvl="0" marL="45720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Dela Gothic One"/>
              <a:buAutoNum type="arabicPeriod"/>
            </a:pP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LinearSVC outperforms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other models for this task</a:t>
            </a:r>
            <a:endParaRPr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39958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Dela Gothic One"/>
              <a:buAutoNum type="arabicPeriod"/>
            </a:pP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model achieves nearly </a:t>
            </a: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78% overall accuracy</a:t>
            </a:r>
            <a:endParaRPr b="1"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39958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Dela Gothic One"/>
              <a:buAutoNum type="arabicPeriod"/>
            </a:pP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Strong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performance on </a:t>
            </a:r>
            <a:r>
              <a:rPr lang="en-US" sz="27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positive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lang="en-US" sz="27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negative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reviews (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high F1-scores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2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39958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500"/>
              <a:buFont typeface="Dela Gothic One"/>
              <a:buAutoNum type="arabicPeriod"/>
            </a:pPr>
            <a:r>
              <a:rPr b="1"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Challenges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with </a:t>
            </a:r>
            <a:r>
              <a:rPr lang="en-US" sz="27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neutral</a:t>
            </a:r>
            <a:r>
              <a: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reviews (22% recall)</a:t>
            </a:r>
            <a:endParaRPr sz="2500">
              <a:solidFill>
                <a:srgbClr val="FFFFFF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291" name="Google Shape;291;p24"/>
          <p:cNvSpPr txBox="1"/>
          <p:nvPr/>
        </p:nvSpPr>
        <p:spPr>
          <a:xfrm>
            <a:off x="3865050" y="823675"/>
            <a:ext cx="10557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Key Takeaways</a:t>
            </a:r>
            <a:endParaRPr/>
          </a:p>
        </p:txBody>
      </p:sp>
      <p:sp>
        <p:nvSpPr>
          <p:cNvPr id="292" name="Google Shape;292;p24"/>
          <p:cNvSpPr/>
          <p:nvPr/>
        </p:nvSpPr>
        <p:spPr>
          <a:xfrm>
            <a:off x="1114733" y="-610354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3"/>
                </a:lnTo>
                <a:lnTo>
                  <a:pt x="0" y="18063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p24"/>
          <p:cNvSpPr/>
          <p:nvPr/>
        </p:nvSpPr>
        <p:spPr>
          <a:xfrm>
            <a:off x="15718038" y="125528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5" y="0"/>
                </a:lnTo>
                <a:lnTo>
                  <a:pt x="5536685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4" name="Google Shape;294;p24"/>
          <p:cNvSpPr/>
          <p:nvPr/>
        </p:nvSpPr>
        <p:spPr>
          <a:xfrm>
            <a:off x="-3387902" y="1028700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5" name="Google Shape;295;p24"/>
          <p:cNvSpPr/>
          <p:nvPr/>
        </p:nvSpPr>
        <p:spPr>
          <a:xfrm>
            <a:off x="11996090" y="8661631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5"/>
          <p:cNvSpPr/>
          <p:nvPr/>
        </p:nvSpPr>
        <p:spPr>
          <a:xfrm>
            <a:off x="0" y="-66534"/>
            <a:ext cx="1828800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6766" l="0" r="0" t="-38503"/>
            </a:stretch>
          </a:blipFill>
          <a:ln>
            <a:noFill/>
          </a:ln>
        </p:spPr>
      </p:sp>
      <p:sp>
        <p:nvSpPr>
          <p:cNvPr id="301" name="Google Shape;301;p25"/>
          <p:cNvSpPr/>
          <p:nvPr/>
        </p:nvSpPr>
        <p:spPr>
          <a:xfrm>
            <a:off x="850862" y="737738"/>
            <a:ext cx="11139898" cy="8229600"/>
          </a:xfrm>
          <a:custGeom>
            <a:rect b="b" l="l" r="r" t="t"/>
            <a:pathLst>
              <a:path extrusionOk="0" h="8229600" w="11139898">
                <a:moveTo>
                  <a:pt x="0" y="0"/>
                </a:moveTo>
                <a:lnTo>
                  <a:pt x="11139899" y="0"/>
                </a:lnTo>
                <a:lnTo>
                  <a:pt x="111398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2" name="Google Shape;302;p25"/>
          <p:cNvSpPr txBox="1"/>
          <p:nvPr/>
        </p:nvSpPr>
        <p:spPr>
          <a:xfrm>
            <a:off x="3486605" y="3643777"/>
            <a:ext cx="10829854" cy="138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0" u="none" cap="none" strike="noStrike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THANK YOU!</a:t>
            </a:r>
            <a:endParaRPr/>
          </a:p>
        </p:txBody>
      </p:sp>
      <p:sp>
        <p:nvSpPr>
          <p:cNvPr id="303" name="Google Shape;303;p25"/>
          <p:cNvSpPr/>
          <p:nvPr/>
        </p:nvSpPr>
        <p:spPr>
          <a:xfrm>
            <a:off x="14366045" y="8035900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4" name="Google Shape;304;p25"/>
          <p:cNvSpPr/>
          <p:nvPr/>
        </p:nvSpPr>
        <p:spPr>
          <a:xfrm>
            <a:off x="13321623" y="8399033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5" name="Google Shape;305;p25"/>
          <p:cNvSpPr/>
          <p:nvPr/>
        </p:nvSpPr>
        <p:spPr>
          <a:xfrm>
            <a:off x="8351015" y="-299219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6" name="Google Shape;306;p25"/>
          <p:cNvSpPr/>
          <p:nvPr/>
        </p:nvSpPr>
        <p:spPr>
          <a:xfrm>
            <a:off x="1007043" y="8234867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7" name="Google Shape;307;p25"/>
          <p:cNvSpPr/>
          <p:nvPr/>
        </p:nvSpPr>
        <p:spPr>
          <a:xfrm>
            <a:off x="-1995898" y="7723150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/>
          <p:nvPr/>
        </p:nvSpPr>
        <p:spPr>
          <a:xfrm rot="2838901">
            <a:off x="-5006078" y="-1939330"/>
            <a:ext cx="10012156" cy="12932833"/>
          </a:xfrm>
          <a:custGeom>
            <a:rect b="b" l="l" r="r" t="t"/>
            <a:pathLst>
              <a:path extrusionOk="0" h="12932833" w="10012156">
                <a:moveTo>
                  <a:pt x="0" y="0"/>
                </a:moveTo>
                <a:lnTo>
                  <a:pt x="10012156" y="0"/>
                </a:lnTo>
                <a:lnTo>
                  <a:pt x="10012156" y="12932833"/>
                </a:lnTo>
                <a:lnTo>
                  <a:pt x="0" y="129328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78" r="-555" t="-727"/>
            </a:stretch>
          </a:blipFill>
          <a:ln>
            <a:noFill/>
          </a:ln>
        </p:spPr>
      </p:sp>
      <p:sp>
        <p:nvSpPr>
          <p:cNvPr id="89" name="Google Shape;89;p11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9577" l="0" r="0" t="-39287"/>
            </a:stretch>
          </a:blipFill>
          <a:ln>
            <a:noFill/>
          </a:ln>
        </p:spPr>
      </p:sp>
      <p:grpSp>
        <p:nvGrpSpPr>
          <p:cNvPr id="90" name="Google Shape;90;p11"/>
          <p:cNvGrpSpPr/>
          <p:nvPr/>
        </p:nvGrpSpPr>
        <p:grpSpPr>
          <a:xfrm>
            <a:off x="3956335" y="4098247"/>
            <a:ext cx="1682699" cy="1682699"/>
            <a:chOff x="0" y="0"/>
            <a:chExt cx="812800" cy="812800"/>
          </a:xfrm>
        </p:grpSpPr>
        <p:sp>
          <p:nvSpPr>
            <p:cNvPr id="91" name="Google Shape;91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905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1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200" u="none" cap="none" strike="noStrike">
                  <a:solidFill>
                    <a:srgbClr val="FFFFFF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01.</a:t>
              </a:r>
              <a:endParaRPr/>
            </a:p>
          </p:txBody>
        </p:sp>
      </p:grpSp>
      <p:grpSp>
        <p:nvGrpSpPr>
          <p:cNvPr id="93" name="Google Shape;93;p11"/>
          <p:cNvGrpSpPr/>
          <p:nvPr/>
        </p:nvGrpSpPr>
        <p:grpSpPr>
          <a:xfrm>
            <a:off x="8302651" y="4098247"/>
            <a:ext cx="1682699" cy="1682699"/>
            <a:chOff x="0" y="0"/>
            <a:chExt cx="812800" cy="812800"/>
          </a:xfrm>
        </p:grpSpPr>
        <p:sp>
          <p:nvSpPr>
            <p:cNvPr id="94" name="Google Shape;94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905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1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200" u="none" cap="none" strike="noStrike">
                  <a:solidFill>
                    <a:srgbClr val="FFFFFF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02.</a:t>
              </a:r>
              <a:endParaRPr/>
            </a:p>
          </p:txBody>
        </p:sp>
      </p:grpSp>
      <p:grpSp>
        <p:nvGrpSpPr>
          <p:cNvPr id="96" name="Google Shape;96;p11"/>
          <p:cNvGrpSpPr/>
          <p:nvPr/>
        </p:nvGrpSpPr>
        <p:grpSpPr>
          <a:xfrm>
            <a:off x="12891151" y="4098247"/>
            <a:ext cx="1682699" cy="1682699"/>
            <a:chOff x="0" y="0"/>
            <a:chExt cx="812800" cy="812800"/>
          </a:xfrm>
        </p:grpSpPr>
        <p:sp>
          <p:nvSpPr>
            <p:cNvPr id="97" name="Google Shape;97;p1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1905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 txBox="1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200" u="none" cap="none" strike="noStrike">
                  <a:solidFill>
                    <a:srgbClr val="FFFFFF"/>
                  </a:solidFill>
                  <a:latin typeface="Dela Gothic One"/>
                  <a:ea typeface="Dela Gothic One"/>
                  <a:cs typeface="Dela Gothic One"/>
                  <a:sym typeface="Dela Gothic One"/>
                </a:rPr>
                <a:t>03.</a:t>
              </a:r>
              <a:endParaRPr/>
            </a:p>
          </p:txBody>
        </p:sp>
      </p:grpSp>
      <p:sp>
        <p:nvSpPr>
          <p:cNvPr id="99" name="Google Shape;99;p11"/>
          <p:cNvSpPr txBox="1"/>
          <p:nvPr/>
        </p:nvSpPr>
        <p:spPr>
          <a:xfrm>
            <a:off x="7430351" y="6615475"/>
            <a:ext cx="36714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Preprocessing &amp; Feature Extraction</a:t>
            </a:r>
            <a:endParaRPr/>
          </a:p>
        </p:txBody>
      </p:sp>
      <p:sp>
        <p:nvSpPr>
          <p:cNvPr id="100" name="Google Shape;100;p11"/>
          <p:cNvSpPr txBox="1"/>
          <p:nvPr/>
        </p:nvSpPr>
        <p:spPr>
          <a:xfrm>
            <a:off x="3144647" y="6615487"/>
            <a:ext cx="330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Recap of NLP</a:t>
            </a:r>
            <a:endParaRPr/>
          </a:p>
        </p:txBody>
      </p:sp>
      <p:sp>
        <p:nvSpPr>
          <p:cNvPr id="101" name="Google Shape;101;p11"/>
          <p:cNvSpPr txBox="1"/>
          <p:nvPr/>
        </p:nvSpPr>
        <p:spPr>
          <a:xfrm>
            <a:off x="11835262" y="6615487"/>
            <a:ext cx="3794400" cy="10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Models &amp; Metrics</a:t>
            </a:r>
            <a:endParaRPr/>
          </a:p>
        </p:txBody>
      </p:sp>
      <p:sp>
        <p:nvSpPr>
          <p:cNvPr id="102" name="Google Shape;102;p11"/>
          <p:cNvSpPr txBox="1"/>
          <p:nvPr/>
        </p:nvSpPr>
        <p:spPr>
          <a:xfrm>
            <a:off x="890224" y="1326472"/>
            <a:ext cx="16507551" cy="1095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200" u="none" cap="none" strike="noStrike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TABLE OF CONTENTS</a:t>
            </a:r>
            <a:endParaRPr/>
          </a:p>
        </p:txBody>
      </p:sp>
      <p:sp>
        <p:nvSpPr>
          <p:cNvPr id="103" name="Google Shape;103;p11"/>
          <p:cNvSpPr/>
          <p:nvPr/>
        </p:nvSpPr>
        <p:spPr>
          <a:xfrm>
            <a:off x="13625125" y="845072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4" name="Google Shape;104;p11"/>
          <p:cNvSpPr/>
          <p:nvPr/>
        </p:nvSpPr>
        <p:spPr>
          <a:xfrm>
            <a:off x="111563" y="3022523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5" name="Google Shape;105;p11"/>
          <p:cNvSpPr/>
          <p:nvPr/>
        </p:nvSpPr>
        <p:spPr>
          <a:xfrm>
            <a:off x="10973868" y="872396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11"/>
          <p:cNvSpPr/>
          <p:nvPr/>
        </p:nvSpPr>
        <p:spPr>
          <a:xfrm>
            <a:off x="-2539694" y="329576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7" name="Google Shape;107;p11"/>
          <p:cNvSpPr/>
          <p:nvPr/>
        </p:nvSpPr>
        <p:spPr>
          <a:xfrm rot="8321977">
            <a:off x="14891334" y="-1380058"/>
            <a:ext cx="9040602" cy="5413060"/>
          </a:xfrm>
          <a:custGeom>
            <a:rect b="b" l="l" r="r" t="t"/>
            <a:pathLst>
              <a:path extrusionOk="0" h="5413060" w="9040602">
                <a:moveTo>
                  <a:pt x="0" y="0"/>
                </a:moveTo>
                <a:lnTo>
                  <a:pt x="9040602" y="0"/>
                </a:lnTo>
                <a:lnTo>
                  <a:pt x="9040602" y="5413061"/>
                </a:lnTo>
                <a:lnTo>
                  <a:pt x="0" y="54130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/>
          <p:nvPr/>
        </p:nvSpPr>
        <p:spPr>
          <a:xfrm>
            <a:off x="0" y="34290"/>
            <a:ext cx="18288000" cy="10424160"/>
          </a:xfrm>
          <a:custGeom>
            <a:rect b="b" l="l" r="r" t="t"/>
            <a:pathLst>
              <a:path extrusionOk="0" h="10424160" w="18288000">
                <a:moveTo>
                  <a:pt x="0" y="0"/>
                </a:moveTo>
                <a:lnTo>
                  <a:pt x="18288000" y="0"/>
                </a:lnTo>
                <a:lnTo>
                  <a:pt x="18288000" y="10424160"/>
                </a:lnTo>
                <a:lnTo>
                  <a:pt x="0" y="104241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6893" l="0" r="0" t="-38539"/>
            </a:stretch>
          </a:blipFill>
          <a:ln>
            <a:noFill/>
          </a:ln>
        </p:spPr>
      </p:sp>
      <p:sp>
        <p:nvSpPr>
          <p:cNvPr id="113" name="Google Shape;113;p12"/>
          <p:cNvSpPr/>
          <p:nvPr/>
        </p:nvSpPr>
        <p:spPr>
          <a:xfrm rot="-842175">
            <a:off x="-1716751" y="1593527"/>
            <a:ext cx="9200334" cy="10239284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8"/>
                </a:lnTo>
                <a:lnTo>
                  <a:pt x="0" y="102407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477" l="0" r="0" t="-478"/>
            </a:stretch>
          </a:blipFill>
          <a:ln>
            <a:noFill/>
          </a:ln>
        </p:spPr>
      </p:sp>
      <p:sp>
        <p:nvSpPr>
          <p:cNvPr id="114" name="Google Shape;114;p12"/>
          <p:cNvSpPr/>
          <p:nvPr/>
        </p:nvSpPr>
        <p:spPr>
          <a:xfrm>
            <a:off x="14162131" y="64161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p12"/>
          <p:cNvSpPr/>
          <p:nvPr/>
        </p:nvSpPr>
        <p:spPr>
          <a:xfrm>
            <a:off x="14864540" y="1252814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2"/>
                </a:lnTo>
                <a:lnTo>
                  <a:pt x="0" y="936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6" name="Google Shape;116;p12"/>
          <p:cNvSpPr/>
          <p:nvPr/>
        </p:nvSpPr>
        <p:spPr>
          <a:xfrm>
            <a:off x="-1057947" y="560519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2"/>
                </a:lnTo>
                <a:lnTo>
                  <a:pt x="0" y="9363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7" name="Google Shape;117;p12"/>
          <p:cNvSpPr txBox="1"/>
          <p:nvPr/>
        </p:nvSpPr>
        <p:spPr>
          <a:xfrm>
            <a:off x="1389833" y="1783106"/>
            <a:ext cx="6677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Recap</a:t>
            </a:r>
            <a:endParaRPr/>
          </a:p>
        </p:txBody>
      </p:sp>
      <p:sp>
        <p:nvSpPr>
          <p:cNvPr id="118" name="Google Shape;118;p12"/>
          <p:cNvSpPr txBox="1"/>
          <p:nvPr/>
        </p:nvSpPr>
        <p:spPr>
          <a:xfrm>
            <a:off x="1389825" y="3429000"/>
            <a:ext cx="66774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“Area of computer science that focuses on developing techniques to produce machine-driven analysis of text”</a:t>
            </a:r>
            <a:endParaRPr sz="2500"/>
          </a:p>
        </p:txBody>
      </p:sp>
      <p:pic>
        <p:nvPicPr>
          <p:cNvPr id="119" name="Google Shape;119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12900" y="1783100"/>
            <a:ext cx="7487625" cy="6926550"/>
          </a:xfrm>
          <a:prstGeom prst="rect">
            <a:avLst/>
          </a:prstGeom>
          <a:noFill/>
          <a:ln cap="flat" cmpd="sng" w="152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0" name="Google Shape;120;p12"/>
          <p:cNvSpPr txBox="1"/>
          <p:nvPr/>
        </p:nvSpPr>
        <p:spPr>
          <a:xfrm>
            <a:off x="1389825" y="6211875"/>
            <a:ext cx="7487700" cy="26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for:</a:t>
            </a:r>
            <a:endParaRPr sz="3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Sentiment Analysis</a:t>
            </a:r>
            <a:endParaRPr sz="2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Machine Translations</a:t>
            </a:r>
            <a:endParaRPr sz="2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Chatbots</a:t>
            </a:r>
            <a:endParaRPr sz="2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Montserrat"/>
              <a:buChar char="●"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etc.</a:t>
            </a:r>
            <a:endParaRPr sz="2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574" l="0" r="0" t="-39293"/>
            </a:stretch>
          </a:blipFill>
          <a:ln>
            <a:noFill/>
          </a:ln>
        </p:spPr>
      </p:sp>
      <p:sp>
        <p:nvSpPr>
          <p:cNvPr id="126" name="Google Shape;126;p13"/>
          <p:cNvSpPr/>
          <p:nvPr/>
        </p:nvSpPr>
        <p:spPr>
          <a:xfrm>
            <a:off x="-1995898" y="1270635"/>
            <a:ext cx="11139898" cy="8229600"/>
          </a:xfrm>
          <a:custGeom>
            <a:rect b="b" l="l" r="r" t="t"/>
            <a:pathLst>
              <a:path extrusionOk="0" h="8229600" w="11139898">
                <a:moveTo>
                  <a:pt x="0" y="0"/>
                </a:moveTo>
                <a:lnTo>
                  <a:pt x="11139898" y="0"/>
                </a:lnTo>
                <a:lnTo>
                  <a:pt x="111398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7" name="Google Shape;127;p13"/>
          <p:cNvSpPr txBox="1"/>
          <p:nvPr/>
        </p:nvSpPr>
        <p:spPr>
          <a:xfrm>
            <a:off x="5408230" y="4048125"/>
            <a:ext cx="1052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YELP Reviews</a:t>
            </a:r>
            <a:endParaRPr/>
          </a:p>
        </p:txBody>
      </p:sp>
      <p:sp>
        <p:nvSpPr>
          <p:cNvPr id="128" name="Google Shape;128;p13"/>
          <p:cNvSpPr txBox="1"/>
          <p:nvPr/>
        </p:nvSpPr>
        <p:spPr>
          <a:xfrm>
            <a:off x="16152991" y="309731"/>
            <a:ext cx="1804789" cy="2116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57" u="none" cap="none" strike="noStrike">
                <a:solidFill>
                  <a:srgbClr val="C85103"/>
                </a:solidFill>
                <a:latin typeface="Arial"/>
                <a:ea typeface="Arial"/>
                <a:cs typeface="Arial"/>
                <a:sym typeface="Arial"/>
              </a:rPr>
              <a:t>MANDATORY PAGE</a:t>
            </a:r>
            <a:endParaRPr/>
          </a:p>
        </p:txBody>
      </p:sp>
      <p:sp>
        <p:nvSpPr>
          <p:cNvPr id="129" name="Google Shape;129;p13"/>
          <p:cNvSpPr/>
          <p:nvPr/>
        </p:nvSpPr>
        <p:spPr>
          <a:xfrm rot="-839890">
            <a:off x="14179449" y="-3304819"/>
            <a:ext cx="9201686" cy="10240788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8"/>
                </a:lnTo>
                <a:lnTo>
                  <a:pt x="0" y="102407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77" l="0" r="0" t="-478"/>
            </a:stretch>
          </a:blipFill>
          <a:ln>
            <a:noFill/>
          </a:ln>
        </p:spPr>
      </p:sp>
      <p:sp>
        <p:nvSpPr>
          <p:cNvPr id="130" name="Google Shape;130;p13"/>
          <p:cNvSpPr/>
          <p:nvPr/>
        </p:nvSpPr>
        <p:spPr>
          <a:xfrm>
            <a:off x="12772363" y="4155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13"/>
          <p:cNvSpPr/>
          <p:nvPr/>
        </p:nvSpPr>
        <p:spPr>
          <a:xfrm>
            <a:off x="2706255" y="4279487"/>
            <a:ext cx="4861309" cy="2211895"/>
          </a:xfrm>
          <a:custGeom>
            <a:rect b="b" l="l" r="r" t="t"/>
            <a:pathLst>
              <a:path extrusionOk="0" h="2211895" w="4861309">
                <a:moveTo>
                  <a:pt x="0" y="0"/>
                </a:moveTo>
                <a:lnTo>
                  <a:pt x="4861309" y="0"/>
                </a:lnTo>
                <a:lnTo>
                  <a:pt x="4861309" y="2211896"/>
                </a:lnTo>
                <a:lnTo>
                  <a:pt x="0" y="22118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13"/>
          <p:cNvSpPr/>
          <p:nvPr/>
        </p:nvSpPr>
        <p:spPr>
          <a:xfrm>
            <a:off x="13454184" y="10267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13"/>
          <p:cNvSpPr/>
          <p:nvPr/>
        </p:nvSpPr>
        <p:spPr>
          <a:xfrm>
            <a:off x="1007043" y="8234867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13"/>
          <p:cNvSpPr/>
          <p:nvPr/>
        </p:nvSpPr>
        <p:spPr>
          <a:xfrm>
            <a:off x="-1995898" y="7723150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/>
          <p:nvPr/>
        </p:nvSpPr>
        <p:spPr>
          <a:xfrm>
            <a:off x="12543854" y="454019"/>
            <a:ext cx="9845270" cy="12703574"/>
          </a:xfrm>
          <a:custGeom>
            <a:rect b="b" l="l" r="r" t="t"/>
            <a:pathLst>
              <a:path extrusionOk="0" h="12703574" w="9845270">
                <a:moveTo>
                  <a:pt x="0" y="0"/>
                </a:moveTo>
                <a:lnTo>
                  <a:pt x="9845270" y="0"/>
                </a:lnTo>
                <a:lnTo>
                  <a:pt x="9845270" y="12703574"/>
                </a:lnTo>
                <a:lnTo>
                  <a:pt x="0" y="127035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14"/>
          <p:cNvSpPr/>
          <p:nvPr/>
        </p:nvSpPr>
        <p:spPr>
          <a:xfrm>
            <a:off x="0" y="-73350"/>
            <a:ext cx="1997964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6769" l="0" r="0" t="-38499"/>
            </a:stretch>
          </a:blipFill>
          <a:ln>
            <a:noFill/>
          </a:ln>
        </p:spPr>
      </p:sp>
      <p:sp>
        <p:nvSpPr>
          <p:cNvPr id="141" name="Google Shape;141;p14"/>
          <p:cNvSpPr/>
          <p:nvPr/>
        </p:nvSpPr>
        <p:spPr>
          <a:xfrm>
            <a:off x="14126544" y="1867813"/>
            <a:ext cx="7315200" cy="1545336"/>
          </a:xfrm>
          <a:custGeom>
            <a:rect b="b" l="l" r="r" t="t"/>
            <a:pathLst>
              <a:path extrusionOk="0" h="1545336" w="7315200">
                <a:moveTo>
                  <a:pt x="0" y="0"/>
                </a:moveTo>
                <a:lnTo>
                  <a:pt x="7315200" y="0"/>
                </a:lnTo>
                <a:lnTo>
                  <a:pt x="7315200" y="1545336"/>
                </a:lnTo>
                <a:lnTo>
                  <a:pt x="0" y="15453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2" name="Google Shape;142;p14"/>
          <p:cNvSpPr/>
          <p:nvPr/>
        </p:nvSpPr>
        <p:spPr>
          <a:xfrm>
            <a:off x="12684134" y="2531861"/>
            <a:ext cx="4713606" cy="762747"/>
          </a:xfrm>
          <a:custGeom>
            <a:rect b="b" l="l" r="r" t="t"/>
            <a:pathLst>
              <a:path extrusionOk="0" h="762747" w="4713606">
                <a:moveTo>
                  <a:pt x="0" y="0"/>
                </a:moveTo>
                <a:lnTo>
                  <a:pt x="4713606" y="0"/>
                </a:lnTo>
                <a:lnTo>
                  <a:pt x="4713606" y="762747"/>
                </a:lnTo>
                <a:lnTo>
                  <a:pt x="0" y="7627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14"/>
          <p:cNvSpPr/>
          <p:nvPr/>
        </p:nvSpPr>
        <p:spPr>
          <a:xfrm>
            <a:off x="-4018049" y="8802155"/>
            <a:ext cx="5637751" cy="912291"/>
          </a:xfrm>
          <a:custGeom>
            <a:rect b="b" l="l" r="r" t="t"/>
            <a:pathLst>
              <a:path extrusionOk="0" h="912291" w="5637751">
                <a:moveTo>
                  <a:pt x="0" y="0"/>
                </a:moveTo>
                <a:lnTo>
                  <a:pt x="5637751" y="0"/>
                </a:lnTo>
                <a:lnTo>
                  <a:pt x="5637751" y="912290"/>
                </a:lnTo>
                <a:lnTo>
                  <a:pt x="0" y="912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14"/>
          <p:cNvSpPr txBox="1"/>
          <p:nvPr/>
        </p:nvSpPr>
        <p:spPr>
          <a:xfrm>
            <a:off x="890249" y="1304575"/>
            <a:ext cx="165075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Data Overview</a:t>
            </a:r>
            <a:endParaRPr sz="1300"/>
          </a:p>
        </p:txBody>
      </p:sp>
      <p:sp>
        <p:nvSpPr>
          <p:cNvPr id="145" name="Google Shape;145;p14"/>
          <p:cNvSpPr txBox="1"/>
          <p:nvPr/>
        </p:nvSpPr>
        <p:spPr>
          <a:xfrm>
            <a:off x="1944300" y="4191450"/>
            <a:ext cx="151935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445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Char char="●"/>
            </a:pPr>
            <a:r>
              <a:rPr b="1"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10,000 </a:t>
            </a: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Reviews with a </a:t>
            </a:r>
            <a:r>
              <a:rPr b="1"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 star </a:t>
            </a:r>
            <a:r>
              <a:rPr b="1"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rating</a:t>
            </a: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system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Class Distribution: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Char char="○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Positive: 6,863 (</a:t>
            </a:r>
            <a:r>
              <a:rPr b="1"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69%</a:t>
            </a: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Char char="○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Negative: 1,676 (</a:t>
            </a:r>
            <a:r>
              <a:rPr b="1"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17%</a:t>
            </a: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1" marL="914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Char char="○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Neutral: 1,461 (</a:t>
            </a:r>
            <a:r>
              <a:rPr b="1"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14%</a:t>
            </a: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Char char="●"/>
            </a:pPr>
            <a:r>
              <a:rPr lang="en-US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2005 - 2011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/>
          <p:nvPr/>
        </p:nvSpPr>
        <p:spPr>
          <a:xfrm>
            <a:off x="-2996308" y="2153474"/>
            <a:ext cx="10996603" cy="11698514"/>
          </a:xfrm>
          <a:custGeom>
            <a:rect b="b" l="l" r="r" t="t"/>
            <a:pathLst>
              <a:path extrusionOk="0" h="11698514" w="10996603">
                <a:moveTo>
                  <a:pt x="0" y="0"/>
                </a:moveTo>
                <a:lnTo>
                  <a:pt x="10996603" y="0"/>
                </a:lnTo>
                <a:lnTo>
                  <a:pt x="10996603" y="11698514"/>
                </a:lnTo>
                <a:lnTo>
                  <a:pt x="0" y="116985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15"/>
          <p:cNvSpPr/>
          <p:nvPr/>
        </p:nvSpPr>
        <p:spPr>
          <a:xfrm>
            <a:off x="0" y="-36023"/>
            <a:ext cx="1828800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6769" l="0" r="0" t="-38499"/>
            </a:stretch>
          </a:blipFill>
          <a:ln>
            <a:noFill/>
          </a:ln>
        </p:spPr>
      </p:sp>
      <p:sp>
        <p:nvSpPr>
          <p:cNvPr id="152" name="Google Shape;152;p15"/>
          <p:cNvSpPr txBox="1"/>
          <p:nvPr/>
        </p:nvSpPr>
        <p:spPr>
          <a:xfrm>
            <a:off x="890249" y="1456975"/>
            <a:ext cx="16507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Preprocessing Data</a:t>
            </a: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-1567260" y="1304587"/>
            <a:ext cx="5536686" cy="543602"/>
          </a:xfrm>
          <a:custGeom>
            <a:rect b="b" l="l" r="r" t="t"/>
            <a:pathLst>
              <a:path extrusionOk="0" h="543602" w="5536686">
                <a:moveTo>
                  <a:pt x="0" y="0"/>
                </a:moveTo>
                <a:lnTo>
                  <a:pt x="5536686" y="0"/>
                </a:lnTo>
                <a:lnTo>
                  <a:pt x="5536686" y="543601"/>
                </a:lnTo>
                <a:lnTo>
                  <a:pt x="0" y="5436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15"/>
          <p:cNvSpPr/>
          <p:nvPr/>
        </p:nvSpPr>
        <p:spPr>
          <a:xfrm>
            <a:off x="14078741" y="8986499"/>
            <a:ext cx="5536686" cy="543602"/>
          </a:xfrm>
          <a:custGeom>
            <a:rect b="b" l="l" r="r" t="t"/>
            <a:pathLst>
              <a:path extrusionOk="0" h="543602" w="5536686">
                <a:moveTo>
                  <a:pt x="0" y="0"/>
                </a:moveTo>
                <a:lnTo>
                  <a:pt x="5536686" y="0"/>
                </a:lnTo>
                <a:lnTo>
                  <a:pt x="5536686" y="543602"/>
                </a:lnTo>
                <a:lnTo>
                  <a:pt x="0" y="5436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15"/>
          <p:cNvSpPr/>
          <p:nvPr/>
        </p:nvSpPr>
        <p:spPr>
          <a:xfrm>
            <a:off x="-73273" y="-229956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6" name="Google Shape;156;p15"/>
          <p:cNvSpPr/>
          <p:nvPr/>
        </p:nvSpPr>
        <p:spPr>
          <a:xfrm>
            <a:off x="15572729" y="7451956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5" y="0"/>
                </a:lnTo>
                <a:lnTo>
                  <a:pt x="5536685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7" name="Google Shape;157;p15"/>
          <p:cNvSpPr/>
          <p:nvPr/>
        </p:nvSpPr>
        <p:spPr>
          <a:xfrm rot="10800000">
            <a:off x="-3406013" y="1576388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3"/>
                </a:lnTo>
                <a:lnTo>
                  <a:pt x="0" y="18063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15"/>
          <p:cNvSpPr/>
          <p:nvPr/>
        </p:nvSpPr>
        <p:spPr>
          <a:xfrm rot="10800000">
            <a:off x="13582138" y="9258300"/>
            <a:ext cx="5536686" cy="1806344"/>
          </a:xfrm>
          <a:custGeom>
            <a:rect b="b" l="l" r="r" t="t"/>
            <a:pathLst>
              <a:path extrusionOk="0" h="1806344" w="5536686">
                <a:moveTo>
                  <a:pt x="0" y="0"/>
                </a:moveTo>
                <a:lnTo>
                  <a:pt x="5536686" y="0"/>
                </a:lnTo>
                <a:lnTo>
                  <a:pt x="5536686" y="1806344"/>
                </a:lnTo>
                <a:lnTo>
                  <a:pt x="0" y="1806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15"/>
          <p:cNvSpPr/>
          <p:nvPr/>
        </p:nvSpPr>
        <p:spPr>
          <a:xfrm>
            <a:off x="9853275" y="5710375"/>
            <a:ext cx="4339800" cy="12405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Lemmatization</a:t>
            </a:r>
            <a:endParaRPr sz="320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60" name="Google Shape;160;p15"/>
          <p:cNvSpPr/>
          <p:nvPr/>
        </p:nvSpPr>
        <p:spPr>
          <a:xfrm>
            <a:off x="3116100" y="5710363"/>
            <a:ext cx="3677100" cy="12405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Dela Gothic One"/>
                <a:ea typeface="Dela Gothic One"/>
                <a:cs typeface="Dela Gothic One"/>
                <a:sym typeface="Dela Gothic One"/>
              </a:rPr>
              <a:t>Stemming</a:t>
            </a:r>
            <a:endParaRPr sz="3200"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61" name="Google Shape;161;p15"/>
          <p:cNvSpPr/>
          <p:nvPr/>
        </p:nvSpPr>
        <p:spPr>
          <a:xfrm>
            <a:off x="9853275" y="3203925"/>
            <a:ext cx="5357100" cy="12405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Dela Gothic One"/>
                <a:ea typeface="Dela Gothic One"/>
                <a:cs typeface="Dela Gothic One"/>
                <a:sym typeface="Dela Gothic One"/>
              </a:rPr>
              <a:t>Stopword Removal</a:t>
            </a:r>
            <a:endParaRPr sz="3200"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62" name="Google Shape;162;p15"/>
          <p:cNvSpPr/>
          <p:nvPr/>
        </p:nvSpPr>
        <p:spPr>
          <a:xfrm>
            <a:off x="3116100" y="3203925"/>
            <a:ext cx="3677100" cy="12405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Dela Gothic One"/>
                <a:ea typeface="Dela Gothic One"/>
                <a:cs typeface="Dela Gothic One"/>
                <a:sym typeface="Dela Gothic One"/>
              </a:rPr>
              <a:t>Tokenization</a:t>
            </a:r>
            <a:endParaRPr sz="3200"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63" name="Google Shape;163;p15"/>
          <p:cNvSpPr txBox="1"/>
          <p:nvPr/>
        </p:nvSpPr>
        <p:spPr>
          <a:xfrm>
            <a:off x="3116100" y="7257300"/>
            <a:ext cx="433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</a:t>
            </a:r>
            <a:r>
              <a:rPr i="1"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“running” → “run”</a:t>
            </a:r>
            <a:endParaRPr sz="2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15"/>
          <p:cNvSpPr txBox="1"/>
          <p:nvPr/>
        </p:nvSpPr>
        <p:spPr>
          <a:xfrm>
            <a:off x="9853275" y="7257300"/>
            <a:ext cx="4339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r>
              <a:rPr i="1"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“was” →  “be”</a:t>
            </a:r>
            <a:endParaRPr i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15"/>
          <p:cNvSpPr txBox="1"/>
          <p:nvPr/>
        </p:nvSpPr>
        <p:spPr>
          <a:xfrm>
            <a:off x="3116100" y="4689125"/>
            <a:ext cx="4517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r>
              <a:rPr i="1"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"hello", "world"</a:t>
            </a:r>
            <a:endParaRPr sz="2500">
              <a:solidFill>
                <a:schemeClr val="lt1"/>
              </a:solidFill>
              <a:latin typeface="VT323"/>
              <a:ea typeface="VT323"/>
              <a:cs typeface="VT323"/>
              <a:sym typeface="VT323"/>
            </a:endParaRPr>
          </a:p>
        </p:txBody>
      </p:sp>
      <p:sp>
        <p:nvSpPr>
          <p:cNvPr id="166" name="Google Shape;166;p15"/>
          <p:cNvSpPr txBox="1"/>
          <p:nvPr/>
        </p:nvSpPr>
        <p:spPr>
          <a:xfrm>
            <a:off x="9853275" y="4689125"/>
            <a:ext cx="5536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Example: </a:t>
            </a:r>
            <a:r>
              <a:rPr lang="en-US" sz="2500">
                <a:solidFill>
                  <a:schemeClr val="lt1"/>
                </a:solidFill>
              </a:rPr>
              <a:t> </a:t>
            </a:r>
            <a:r>
              <a:rPr i="1"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“the”</a:t>
            </a:r>
            <a:r>
              <a:rPr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i="1"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“is”</a:t>
            </a:r>
            <a:r>
              <a:rPr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i="1" lang="en-US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“in”</a:t>
            </a:r>
            <a:endParaRPr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/>
          <p:nvPr/>
        </p:nvSpPr>
        <p:spPr>
          <a:xfrm>
            <a:off x="12543854" y="454019"/>
            <a:ext cx="9845270" cy="12703574"/>
          </a:xfrm>
          <a:custGeom>
            <a:rect b="b" l="l" r="r" t="t"/>
            <a:pathLst>
              <a:path extrusionOk="0" h="12703574" w="9845270">
                <a:moveTo>
                  <a:pt x="0" y="0"/>
                </a:moveTo>
                <a:lnTo>
                  <a:pt x="9845270" y="0"/>
                </a:lnTo>
                <a:lnTo>
                  <a:pt x="9845270" y="12703574"/>
                </a:lnTo>
                <a:lnTo>
                  <a:pt x="0" y="127035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16"/>
          <p:cNvSpPr/>
          <p:nvPr/>
        </p:nvSpPr>
        <p:spPr>
          <a:xfrm>
            <a:off x="0" y="-73350"/>
            <a:ext cx="19979640" cy="10433685"/>
          </a:xfrm>
          <a:custGeom>
            <a:rect b="b" l="l" r="r" t="t"/>
            <a:pathLst>
              <a:path extrusionOk="0" h="10433685" w="18288000">
                <a:moveTo>
                  <a:pt x="0" y="0"/>
                </a:moveTo>
                <a:lnTo>
                  <a:pt x="18288000" y="0"/>
                </a:lnTo>
                <a:lnTo>
                  <a:pt x="18288000" y="10433685"/>
                </a:lnTo>
                <a:lnTo>
                  <a:pt x="0" y="104336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6766" l="0" r="0" t="-38503"/>
            </a:stretch>
          </a:blipFill>
          <a:ln>
            <a:noFill/>
          </a:ln>
        </p:spPr>
      </p:sp>
      <p:sp>
        <p:nvSpPr>
          <p:cNvPr id="173" name="Google Shape;173;p16"/>
          <p:cNvSpPr/>
          <p:nvPr/>
        </p:nvSpPr>
        <p:spPr>
          <a:xfrm>
            <a:off x="14126544" y="1867813"/>
            <a:ext cx="7315200" cy="1545336"/>
          </a:xfrm>
          <a:custGeom>
            <a:rect b="b" l="l" r="r" t="t"/>
            <a:pathLst>
              <a:path extrusionOk="0" h="1545336" w="7315200">
                <a:moveTo>
                  <a:pt x="0" y="0"/>
                </a:moveTo>
                <a:lnTo>
                  <a:pt x="7315200" y="0"/>
                </a:lnTo>
                <a:lnTo>
                  <a:pt x="7315200" y="1545336"/>
                </a:lnTo>
                <a:lnTo>
                  <a:pt x="0" y="15453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16"/>
          <p:cNvSpPr/>
          <p:nvPr/>
        </p:nvSpPr>
        <p:spPr>
          <a:xfrm>
            <a:off x="12684134" y="2531861"/>
            <a:ext cx="4713606" cy="762747"/>
          </a:xfrm>
          <a:custGeom>
            <a:rect b="b" l="l" r="r" t="t"/>
            <a:pathLst>
              <a:path extrusionOk="0" h="762747" w="4713606">
                <a:moveTo>
                  <a:pt x="0" y="0"/>
                </a:moveTo>
                <a:lnTo>
                  <a:pt x="4713606" y="0"/>
                </a:lnTo>
                <a:lnTo>
                  <a:pt x="4713606" y="762747"/>
                </a:lnTo>
                <a:lnTo>
                  <a:pt x="0" y="7627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5" name="Google Shape;175;p16"/>
          <p:cNvSpPr/>
          <p:nvPr/>
        </p:nvSpPr>
        <p:spPr>
          <a:xfrm>
            <a:off x="-4018049" y="8802155"/>
            <a:ext cx="5637751" cy="912291"/>
          </a:xfrm>
          <a:custGeom>
            <a:rect b="b" l="l" r="r" t="t"/>
            <a:pathLst>
              <a:path extrusionOk="0" h="912291" w="5637751">
                <a:moveTo>
                  <a:pt x="0" y="0"/>
                </a:moveTo>
                <a:lnTo>
                  <a:pt x="5637751" y="0"/>
                </a:lnTo>
                <a:lnTo>
                  <a:pt x="5637751" y="912290"/>
                </a:lnTo>
                <a:lnTo>
                  <a:pt x="0" y="912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6" name="Google Shape;176;p16"/>
          <p:cNvSpPr/>
          <p:nvPr/>
        </p:nvSpPr>
        <p:spPr>
          <a:xfrm>
            <a:off x="2204200" y="2974400"/>
            <a:ext cx="3677100" cy="12405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Dela Gothic One"/>
                <a:ea typeface="Dela Gothic One"/>
                <a:cs typeface="Dela Gothic One"/>
                <a:sym typeface="Dela Gothic One"/>
              </a:rPr>
              <a:t>Bag of Words</a:t>
            </a:r>
            <a:endParaRPr sz="3200"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77" name="Google Shape;177;p16"/>
          <p:cNvSpPr/>
          <p:nvPr/>
        </p:nvSpPr>
        <p:spPr>
          <a:xfrm>
            <a:off x="2204200" y="6029675"/>
            <a:ext cx="3677100" cy="1240500"/>
          </a:xfrm>
          <a:prstGeom prst="roundRect">
            <a:avLst>
              <a:gd fmla="val 16667" name="adj"/>
            </a:avLst>
          </a:prstGeom>
          <a:solidFill>
            <a:srgbClr val="FFF8F2">
              <a:alpha val="84910"/>
            </a:srgbClr>
          </a:solidFill>
          <a:ln cap="flat" cmpd="sng" w="9525">
            <a:solidFill>
              <a:srgbClr val="FFF8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Dela Gothic One"/>
                <a:ea typeface="Dela Gothic One"/>
                <a:cs typeface="Dela Gothic One"/>
                <a:sym typeface="Dela Gothic One"/>
              </a:rPr>
              <a:t>TF-IDF</a:t>
            </a:r>
            <a:endParaRPr sz="3200"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78" name="Google Shape;178;p16"/>
          <p:cNvSpPr txBox="1"/>
          <p:nvPr/>
        </p:nvSpPr>
        <p:spPr>
          <a:xfrm>
            <a:off x="890249" y="1304575"/>
            <a:ext cx="165075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Feature</a:t>
            </a:r>
            <a:r>
              <a:rPr lang="en-US" sz="71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Extraction </a:t>
            </a:r>
            <a:endParaRPr sz="1300"/>
          </a:p>
        </p:txBody>
      </p:sp>
      <p:sp>
        <p:nvSpPr>
          <p:cNvPr id="179" name="Google Shape;179;p16"/>
          <p:cNvSpPr txBox="1"/>
          <p:nvPr/>
        </p:nvSpPr>
        <p:spPr>
          <a:xfrm>
            <a:off x="2204200" y="4478725"/>
            <a:ext cx="151935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CountVectorizer</a:t>
            </a:r>
            <a:r>
              <a:rPr b="1"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Converting text into numerical data by counting word </a:t>
            </a:r>
            <a:r>
              <a:rPr b="1"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frequencies</a:t>
            </a:r>
            <a:r>
              <a:rPr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Ignores grammar and word order.</a:t>
            </a:r>
            <a:endParaRPr sz="3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2204200" y="7447900"/>
            <a:ext cx="16083900" cy="18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Term Frequency-Inverse Document Frequency </a:t>
            </a:r>
            <a:r>
              <a:rPr b="1"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weights words by their frequency in a document versus their rarity across a corpora.</a:t>
            </a:r>
            <a:r>
              <a:rPr lang="en-US" sz="3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Reduces the impact of common words and boosts rate for rate, meaningful ones. </a:t>
            </a:r>
            <a:endParaRPr sz="3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577" l="0" r="0" t="-39287"/>
            </a:stretch>
          </a:blipFill>
          <a:ln>
            <a:noFill/>
          </a:ln>
        </p:spPr>
      </p:sp>
      <p:sp>
        <p:nvSpPr>
          <p:cNvPr id="186" name="Google Shape;186;p17"/>
          <p:cNvSpPr/>
          <p:nvPr/>
        </p:nvSpPr>
        <p:spPr>
          <a:xfrm>
            <a:off x="-1995898" y="1270635"/>
            <a:ext cx="11139898" cy="8229600"/>
          </a:xfrm>
          <a:custGeom>
            <a:rect b="b" l="l" r="r" t="t"/>
            <a:pathLst>
              <a:path extrusionOk="0" h="8229600" w="11139898">
                <a:moveTo>
                  <a:pt x="0" y="0"/>
                </a:moveTo>
                <a:lnTo>
                  <a:pt x="11139898" y="0"/>
                </a:lnTo>
                <a:lnTo>
                  <a:pt x="111398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7" name="Google Shape;187;p17"/>
          <p:cNvSpPr txBox="1"/>
          <p:nvPr/>
        </p:nvSpPr>
        <p:spPr>
          <a:xfrm>
            <a:off x="5408230" y="4048125"/>
            <a:ext cx="10528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Models</a:t>
            </a:r>
            <a:endParaRPr/>
          </a:p>
        </p:txBody>
      </p:sp>
      <p:sp>
        <p:nvSpPr>
          <p:cNvPr id="188" name="Google Shape;188;p17"/>
          <p:cNvSpPr txBox="1"/>
          <p:nvPr/>
        </p:nvSpPr>
        <p:spPr>
          <a:xfrm>
            <a:off x="16152991" y="309731"/>
            <a:ext cx="1804800" cy="2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57" u="none" cap="none" strike="noStrike">
                <a:solidFill>
                  <a:srgbClr val="C85103"/>
                </a:solidFill>
                <a:latin typeface="Arial"/>
                <a:ea typeface="Arial"/>
                <a:cs typeface="Arial"/>
                <a:sym typeface="Arial"/>
              </a:rPr>
              <a:t>MANDATORY PAGE</a:t>
            </a:r>
            <a:endParaRPr/>
          </a:p>
        </p:txBody>
      </p:sp>
      <p:sp>
        <p:nvSpPr>
          <p:cNvPr id="189" name="Google Shape;189;p17"/>
          <p:cNvSpPr/>
          <p:nvPr/>
        </p:nvSpPr>
        <p:spPr>
          <a:xfrm rot="-842175">
            <a:off x="14181848" y="-3308423"/>
            <a:ext cx="9200334" cy="10239284"/>
          </a:xfrm>
          <a:custGeom>
            <a:rect b="b" l="l" r="r" t="t"/>
            <a:pathLst>
              <a:path extrusionOk="0" h="10240788" w="9201686">
                <a:moveTo>
                  <a:pt x="0" y="0"/>
                </a:moveTo>
                <a:lnTo>
                  <a:pt x="9201686" y="0"/>
                </a:lnTo>
                <a:lnTo>
                  <a:pt x="9201686" y="10240788"/>
                </a:lnTo>
                <a:lnTo>
                  <a:pt x="0" y="102407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479" l="0" r="0" t="-479"/>
            </a:stretch>
          </a:blipFill>
          <a:ln>
            <a:noFill/>
          </a:ln>
        </p:spPr>
      </p:sp>
      <p:sp>
        <p:nvSpPr>
          <p:cNvPr id="190" name="Google Shape;190;p17"/>
          <p:cNvSpPr/>
          <p:nvPr/>
        </p:nvSpPr>
        <p:spPr>
          <a:xfrm>
            <a:off x="12772363" y="4155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1" name="Google Shape;191;p17"/>
          <p:cNvSpPr/>
          <p:nvPr/>
        </p:nvSpPr>
        <p:spPr>
          <a:xfrm>
            <a:off x="2706255" y="4279487"/>
            <a:ext cx="4861309" cy="2211895"/>
          </a:xfrm>
          <a:custGeom>
            <a:rect b="b" l="l" r="r" t="t"/>
            <a:pathLst>
              <a:path extrusionOk="0" h="2211895" w="4861309">
                <a:moveTo>
                  <a:pt x="0" y="0"/>
                </a:moveTo>
                <a:lnTo>
                  <a:pt x="4861309" y="0"/>
                </a:lnTo>
                <a:lnTo>
                  <a:pt x="4861309" y="2211896"/>
                </a:lnTo>
                <a:lnTo>
                  <a:pt x="0" y="22118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2" name="Google Shape;192;p17"/>
          <p:cNvSpPr/>
          <p:nvPr/>
        </p:nvSpPr>
        <p:spPr>
          <a:xfrm>
            <a:off x="13454184" y="10267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3" name="Google Shape;193;p17"/>
          <p:cNvSpPr/>
          <p:nvPr/>
        </p:nvSpPr>
        <p:spPr>
          <a:xfrm>
            <a:off x="1007043" y="8234867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p17"/>
          <p:cNvSpPr/>
          <p:nvPr/>
        </p:nvSpPr>
        <p:spPr>
          <a:xfrm>
            <a:off x="-1995898" y="7723150"/>
            <a:ext cx="6324586" cy="1023433"/>
          </a:xfrm>
          <a:custGeom>
            <a:rect b="b" l="l" r="r" t="t"/>
            <a:pathLst>
              <a:path extrusionOk="0" h="1023433" w="6324586">
                <a:moveTo>
                  <a:pt x="0" y="0"/>
                </a:moveTo>
                <a:lnTo>
                  <a:pt x="6324586" y="0"/>
                </a:lnTo>
                <a:lnTo>
                  <a:pt x="6324586" y="1023433"/>
                </a:lnTo>
                <a:lnTo>
                  <a:pt x="0" y="10234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/>
          <p:nvPr/>
        </p:nvSpPr>
        <p:spPr>
          <a:xfrm>
            <a:off x="0" y="34290"/>
            <a:ext cx="18288000" cy="10224135"/>
          </a:xfrm>
          <a:custGeom>
            <a:rect b="b" l="l" r="r" t="t"/>
            <a:pathLst>
              <a:path extrusionOk="0" h="10224135" w="18288000">
                <a:moveTo>
                  <a:pt x="0" y="0"/>
                </a:moveTo>
                <a:lnTo>
                  <a:pt x="18288000" y="0"/>
                </a:lnTo>
                <a:lnTo>
                  <a:pt x="18288000" y="10224135"/>
                </a:lnTo>
                <a:lnTo>
                  <a:pt x="0" y="10224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9574" l="0" r="0" t="-39293"/>
            </a:stretch>
          </a:blipFill>
          <a:ln>
            <a:noFill/>
          </a:ln>
        </p:spPr>
      </p:sp>
      <p:sp>
        <p:nvSpPr>
          <p:cNvPr id="200" name="Google Shape;200;p18"/>
          <p:cNvSpPr/>
          <p:nvPr/>
        </p:nvSpPr>
        <p:spPr>
          <a:xfrm rot="8321977">
            <a:off x="-4722591" y="57095"/>
            <a:ext cx="9040602" cy="5413060"/>
          </a:xfrm>
          <a:custGeom>
            <a:rect b="b" l="l" r="r" t="t"/>
            <a:pathLst>
              <a:path extrusionOk="0" h="5413060" w="9040602">
                <a:moveTo>
                  <a:pt x="0" y="0"/>
                </a:moveTo>
                <a:lnTo>
                  <a:pt x="9040602" y="0"/>
                </a:lnTo>
                <a:lnTo>
                  <a:pt x="9040602" y="5413060"/>
                </a:lnTo>
                <a:lnTo>
                  <a:pt x="0" y="54130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1" name="Google Shape;201;p18"/>
          <p:cNvSpPr/>
          <p:nvPr/>
        </p:nvSpPr>
        <p:spPr>
          <a:xfrm>
            <a:off x="14513557" y="342988"/>
            <a:ext cx="13715748" cy="9601024"/>
          </a:xfrm>
          <a:custGeom>
            <a:rect b="b" l="l" r="r" t="t"/>
            <a:pathLst>
              <a:path extrusionOk="0" h="9601024" w="13715748">
                <a:moveTo>
                  <a:pt x="0" y="0"/>
                </a:moveTo>
                <a:lnTo>
                  <a:pt x="13715748" y="0"/>
                </a:lnTo>
                <a:lnTo>
                  <a:pt x="13715748" y="9601024"/>
                </a:lnTo>
                <a:lnTo>
                  <a:pt x="0" y="96010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p18"/>
          <p:cNvSpPr txBox="1"/>
          <p:nvPr/>
        </p:nvSpPr>
        <p:spPr>
          <a:xfrm>
            <a:off x="-598324" y="1083178"/>
            <a:ext cx="19484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FFFFFF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Which one is best?</a:t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-1746380" y="93280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4" name="Google Shape;204;p18"/>
          <p:cNvSpPr/>
          <p:nvPr/>
        </p:nvSpPr>
        <p:spPr>
          <a:xfrm>
            <a:off x="-2391658" y="8686652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p18"/>
          <p:cNvSpPr/>
          <p:nvPr/>
        </p:nvSpPr>
        <p:spPr>
          <a:xfrm>
            <a:off x="15141856" y="708664"/>
            <a:ext cx="5786510" cy="1222400"/>
          </a:xfrm>
          <a:custGeom>
            <a:rect b="b" l="l" r="r" t="t"/>
            <a:pathLst>
              <a:path extrusionOk="0" h="1222400" w="5786510">
                <a:moveTo>
                  <a:pt x="0" y="0"/>
                </a:moveTo>
                <a:lnTo>
                  <a:pt x="5786510" y="0"/>
                </a:lnTo>
                <a:lnTo>
                  <a:pt x="5786510" y="1222400"/>
                </a:lnTo>
                <a:lnTo>
                  <a:pt x="0" y="12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6" name="Google Shape;206;p18"/>
          <p:cNvSpPr/>
          <p:nvPr/>
        </p:nvSpPr>
        <p:spPr>
          <a:xfrm>
            <a:off x="-2391659" y="177317"/>
            <a:ext cx="5786510" cy="936363"/>
          </a:xfrm>
          <a:custGeom>
            <a:rect b="b" l="l" r="r" t="t"/>
            <a:pathLst>
              <a:path extrusionOk="0" h="936363" w="5786510">
                <a:moveTo>
                  <a:pt x="0" y="0"/>
                </a:moveTo>
                <a:lnTo>
                  <a:pt x="5786510" y="0"/>
                </a:lnTo>
                <a:lnTo>
                  <a:pt x="5786510" y="936363"/>
                </a:lnTo>
                <a:lnTo>
                  <a:pt x="0" y="93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207" name="Google Shape;207;p18"/>
          <p:cNvGraphicFramePr/>
          <p:nvPr/>
        </p:nvGraphicFramePr>
        <p:xfrm>
          <a:off x="3102688" y="3684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{9F1E6BC7-C7B7-4EA6-A754-E3FF0DDB7AB3}</a:tableStyleId>
              </a:tblPr>
              <a:tblGrid>
                <a:gridCol w="9488450"/>
                <a:gridCol w="2594225"/>
              </a:tblGrid>
              <a:tr h="819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1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Model</a:t>
                      </a:r>
                      <a:endParaRPr b="1" sz="31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1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b="1" sz="31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9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LinearSVC with TF-IDF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78.46%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9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 with TF-IDF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77.66%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9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MultinomialNB with CountVectorizer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76.58%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9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MultinomialNB with TF-IDF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1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69.40%</a:t>
                      </a:r>
                      <a:endParaRPr sz="31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8" name="Google Shape;208;p18"/>
          <p:cNvSpPr/>
          <p:nvPr/>
        </p:nvSpPr>
        <p:spPr>
          <a:xfrm>
            <a:off x="3101550" y="4504050"/>
            <a:ext cx="12047700" cy="797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C85103"/>
      </a:dk2>
      <a:lt2>
        <a:srgbClr val="888888"/>
      </a:lt2>
      <a:accent1>
        <a:srgbClr val="FFF8F2"/>
      </a:accent1>
      <a:accent2>
        <a:srgbClr val="20124D"/>
      </a:accent2>
      <a:accent3>
        <a:srgbClr val="1C4587"/>
      </a:accent3>
      <a:accent4>
        <a:srgbClr val="1155CC"/>
      </a:accent4>
      <a:accent5>
        <a:srgbClr val="888888"/>
      </a:accent5>
      <a:accent6>
        <a:srgbClr val="C85103"/>
      </a:accent6>
      <a:hlink>
        <a:srgbClr val="1C4587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